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B3E84-DEDE-496A-99DC-9B9022F102D0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5BC33-4150-4308-B3D8-33F44D8467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69C2-7A87-4BE4-BE48-42434C8185B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0046-BA19-4436-9DA4-2A7388DD2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69C2-7A87-4BE4-BE48-42434C8185B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0046-BA19-4436-9DA4-2A7388DD2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69C2-7A87-4BE4-BE48-42434C8185B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0046-BA19-4436-9DA4-2A7388DD2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69C2-7A87-4BE4-BE48-42434C8185B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0046-BA19-4436-9DA4-2A7388DD2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69C2-7A87-4BE4-BE48-42434C8185B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0046-BA19-4436-9DA4-2A7388DD2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69C2-7A87-4BE4-BE48-42434C8185B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0046-BA19-4436-9DA4-2A7388DD2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69C2-7A87-4BE4-BE48-42434C8185B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0046-BA19-4436-9DA4-2A7388DD2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69C2-7A87-4BE4-BE48-42434C8185B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0046-BA19-4436-9DA4-2A7388DD2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69C2-7A87-4BE4-BE48-42434C8185B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0046-BA19-4436-9DA4-2A7388DD2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69C2-7A87-4BE4-BE48-42434C8185B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0046-BA19-4436-9DA4-2A7388DD2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69C2-7A87-4BE4-BE48-42434C8185B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0046-BA19-4436-9DA4-2A7388DD2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769C2-7A87-4BE4-BE48-42434C8185B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00046-BA19-4436-9DA4-2A7388DD2D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8432" y="1155760"/>
            <a:ext cx="234576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888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32224" y="741175"/>
            <a:ext cx="2909794" cy="7976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Step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4: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Integrate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to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find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95" dirty="0">
                <a:latin typeface="Times New Roman"/>
                <a:cs typeface="Times New Roman"/>
              </a:rPr>
              <a:t> </a:t>
            </a:r>
            <a:r>
              <a:rPr sz="1600" i="1" spc="120" dirty="0">
                <a:latin typeface="Times New Roman"/>
                <a:cs typeface="Times New Roman"/>
              </a:rPr>
              <a:t>g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spc="35" dirty="0">
                <a:latin typeface="Times New Roman"/>
                <a:cs typeface="Times New Roman"/>
              </a:rPr>
              <a:t>x</a:t>
            </a:r>
            <a:r>
              <a:rPr sz="1600" spc="190" dirty="0">
                <a:latin typeface="Times New Roman"/>
                <a:cs typeface="Times New Roman"/>
              </a:rPr>
              <a:t>)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R="5080" algn="r">
              <a:lnSpc>
                <a:spcPts val="1160"/>
              </a:lnSpc>
              <a:spcBef>
                <a:spcPts val="1185"/>
              </a:spcBef>
            </a:pPr>
            <a:r>
              <a:rPr sz="1600" i="1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  <a:p>
            <a:pPr marL="723265">
              <a:lnSpc>
                <a:spcPts val="1880"/>
              </a:lnSpc>
            </a:pPr>
            <a:r>
              <a:rPr sz="3300" spc="-15" baseline="-12626" dirty="0">
                <a:latin typeface="Symbol"/>
                <a:cs typeface="Symbol"/>
              </a:rPr>
              <a:t></a:t>
            </a:r>
            <a:r>
              <a:rPr sz="3300" spc="-322" baseline="-12626" dirty="0">
                <a:latin typeface="Times New Roman"/>
                <a:cs typeface="Times New Roman"/>
              </a:rPr>
              <a:t> </a:t>
            </a:r>
            <a:r>
              <a:rPr sz="1600" i="1" spc="95" dirty="0">
                <a:latin typeface="Times New Roman"/>
                <a:cs typeface="Times New Roman"/>
              </a:rPr>
              <a:t>g</a:t>
            </a:r>
            <a:r>
              <a:rPr sz="2400" spc="-30" baseline="3472" dirty="0">
                <a:latin typeface="Symbol"/>
                <a:cs typeface="Symbol"/>
              </a:rPr>
              <a:t>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35" dirty="0">
                <a:latin typeface="Times New Roman"/>
                <a:cs typeface="Times New Roman"/>
              </a:rPr>
              <a:t>x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r>
              <a:rPr sz="1600" i="1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3300" spc="-15" baseline="-12626" dirty="0">
                <a:latin typeface="Symbol"/>
                <a:cs typeface="Symbol"/>
              </a:rPr>
              <a:t></a:t>
            </a:r>
            <a:r>
              <a:rPr sz="3300" spc="-330" baseline="-12626" dirty="0">
                <a:latin typeface="Times New Roman"/>
                <a:cs typeface="Times New Roman"/>
              </a:rPr>
              <a:t> </a:t>
            </a:r>
            <a:r>
              <a:rPr sz="1600" i="1" spc="95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217" baseline="43209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r>
              <a:rPr sz="1600" i="1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44451" y="1176113"/>
            <a:ext cx="1501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23340" y="981488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83572" y="1792039"/>
            <a:ext cx="234576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888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32149" y="1375372"/>
            <a:ext cx="5552888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Step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5: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Write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the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solution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of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the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exact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e</a:t>
            </a:r>
            <a:r>
              <a:rPr sz="1400" b="1" i="1" spc="-5" dirty="0">
                <a:latin typeface="Times New Roman"/>
                <a:cs typeface="Times New Roman"/>
              </a:rPr>
              <a:t>q</a:t>
            </a:r>
            <a:r>
              <a:rPr sz="1400" b="1" i="1" spc="-10" dirty="0">
                <a:latin typeface="Times New Roman"/>
                <a:cs typeface="Times New Roman"/>
              </a:rPr>
              <a:t>uation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as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15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spc="1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C</a:t>
            </a:r>
            <a:r>
              <a:rPr sz="1600" i="1" spc="-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842010">
              <a:lnSpc>
                <a:spcPct val="100000"/>
              </a:lnSpc>
              <a:spcBef>
                <a:spcPts val="1165"/>
              </a:spcBef>
            </a:pPr>
            <a:r>
              <a:rPr sz="900" dirty="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54739" y="1698889"/>
            <a:ext cx="17354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4625" indent="-161925">
              <a:lnSpc>
                <a:spcPct val="100000"/>
              </a:lnSpc>
              <a:buFont typeface="Symbol"/>
              <a:buChar char=""/>
              <a:tabLst>
                <a:tab pos="175260" algn="l"/>
              </a:tabLst>
            </a:pP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110" dirty="0">
                <a:latin typeface="Times New Roman"/>
                <a:cs typeface="Times New Roman"/>
              </a:rPr>
              <a:t>y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sin(</a:t>
            </a:r>
            <a:r>
              <a:rPr sz="1600" spc="-204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91162" y="1630622"/>
            <a:ext cx="1367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29904" y="1812383"/>
            <a:ext cx="1501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32148" y="2413895"/>
            <a:ext cx="7481047" cy="16183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u="heavy" dirty="0">
                <a:latin typeface="Times New Roman"/>
                <a:cs typeface="Times New Roman"/>
              </a:rPr>
              <a:t>Red</a:t>
            </a:r>
            <a:r>
              <a:rPr sz="1600" b="1" i="1" u="heavy" spc="-10" dirty="0">
                <a:latin typeface="Times New Roman"/>
                <a:cs typeface="Times New Roman"/>
              </a:rPr>
              <a:t>u</a:t>
            </a:r>
            <a:r>
              <a:rPr sz="1600" b="1" i="1" u="heavy" dirty="0">
                <a:latin typeface="Times New Roman"/>
                <a:cs typeface="Times New Roman"/>
              </a:rPr>
              <a:t>cib</a:t>
            </a:r>
            <a:r>
              <a:rPr sz="1600" b="1" i="1" u="heavy" spc="-10" dirty="0">
                <a:latin typeface="Times New Roman"/>
                <a:cs typeface="Times New Roman"/>
              </a:rPr>
              <a:t>l</a:t>
            </a:r>
            <a:r>
              <a:rPr sz="1600" b="1" i="1" u="heavy" dirty="0">
                <a:latin typeface="Times New Roman"/>
                <a:cs typeface="Times New Roman"/>
              </a:rPr>
              <a:t>e </a:t>
            </a:r>
            <a:r>
              <a:rPr sz="1600" b="1" i="1" u="heavy" spc="-10" dirty="0">
                <a:latin typeface="Times New Roman"/>
                <a:cs typeface="Times New Roman"/>
              </a:rPr>
              <a:t>t</a:t>
            </a:r>
            <a:r>
              <a:rPr sz="1600" b="1" i="1" u="heavy" dirty="0">
                <a:latin typeface="Times New Roman"/>
                <a:cs typeface="Times New Roman"/>
              </a:rPr>
              <a:t>o</a:t>
            </a:r>
            <a:r>
              <a:rPr sz="1600" b="1" i="1" u="heavy" spc="5" dirty="0">
                <a:latin typeface="Times New Roman"/>
                <a:cs typeface="Times New Roman"/>
              </a:rPr>
              <a:t> </a:t>
            </a:r>
            <a:r>
              <a:rPr sz="1600" b="1" i="1" u="heavy" spc="-10" dirty="0">
                <a:latin typeface="Times New Roman"/>
                <a:cs typeface="Times New Roman"/>
              </a:rPr>
              <a:t>E</a:t>
            </a:r>
            <a:r>
              <a:rPr sz="1600" b="1" i="1" u="heavy" dirty="0">
                <a:latin typeface="Times New Roman"/>
                <a:cs typeface="Times New Roman"/>
              </a:rPr>
              <a:t>xact</a:t>
            </a:r>
            <a:endParaRPr sz="1600">
              <a:latin typeface="Times New Roman"/>
              <a:cs typeface="Times New Roman"/>
            </a:endParaRPr>
          </a:p>
          <a:p>
            <a:pPr marL="12700" indent="342900">
              <a:lnSpc>
                <a:spcPct val="100000"/>
              </a:lnSpc>
              <a:spcBef>
                <a:spcPts val="750"/>
              </a:spcBef>
            </a:pPr>
            <a:r>
              <a:rPr sz="1400" spc="-15" dirty="0">
                <a:latin typeface="Times New Roman"/>
                <a:cs typeface="Times New Roman"/>
              </a:rPr>
              <a:t>A 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differential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M</a:t>
            </a:r>
            <a:r>
              <a:rPr sz="1600" i="1" spc="-125" dirty="0">
                <a:latin typeface="Times New Roman"/>
                <a:cs typeface="Times New Roman"/>
              </a:rPr>
              <a:t> </a:t>
            </a:r>
            <a:r>
              <a:rPr sz="1600" spc="105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N</a:t>
            </a:r>
            <a:r>
              <a:rPr sz="1600" i="1" spc="-215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0" dirty="0">
                <a:latin typeface="Times New Roman"/>
                <a:cs typeface="Times New Roman"/>
              </a:rPr>
              <a:t>x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55" dirty="0">
                <a:latin typeface="Times New Roman"/>
                <a:cs typeface="Times New Roman"/>
              </a:rPr>
              <a:t>y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which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not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exact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can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690"/>
              </a:lnSpc>
              <a:spcBef>
                <a:spcPts val="245"/>
              </a:spcBef>
            </a:pPr>
            <a:r>
              <a:rPr sz="1400" spc="-10" dirty="0">
                <a:latin typeface="Times New Roman"/>
                <a:cs typeface="Times New Roman"/>
              </a:rPr>
              <a:t>made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exact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by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0" dirty="0">
                <a:latin typeface="Times New Roman"/>
                <a:cs typeface="Times New Roman"/>
              </a:rPr>
              <a:t>ultiplying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both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sides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by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suitable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integrating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factor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700" i="1" spc="-60" dirty="0">
                <a:latin typeface="Symbol"/>
                <a:cs typeface="Symbol"/>
              </a:rPr>
              <a:t></a:t>
            </a:r>
            <a:r>
              <a:rPr sz="1700" i="1" spc="-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other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words, 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  <a:p>
            <a:pPr marL="12700" indent="1987550">
              <a:lnSpc>
                <a:spcPct val="100000"/>
              </a:lnSpc>
              <a:spcBef>
                <a:spcPts val="280"/>
              </a:spcBef>
            </a:pPr>
            <a:r>
              <a:rPr sz="1700" i="1" spc="-70" dirty="0">
                <a:latin typeface="Symbol"/>
                <a:cs typeface="Symbol"/>
              </a:rPr>
              <a:t></a:t>
            </a:r>
            <a:r>
              <a:rPr sz="1600" i="1" dirty="0">
                <a:latin typeface="Times New Roman"/>
                <a:cs typeface="Times New Roman"/>
              </a:rPr>
              <a:t>M</a:t>
            </a:r>
            <a:r>
              <a:rPr sz="1600" i="1" spc="-135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(</a:t>
            </a:r>
            <a:r>
              <a:rPr sz="1600" i="1" spc="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r>
              <a:rPr sz="1600" i="1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700" i="1" spc="-65" dirty="0">
                <a:latin typeface="Symbol"/>
                <a:cs typeface="Symbol"/>
              </a:rPr>
              <a:t></a:t>
            </a:r>
            <a:r>
              <a:rPr sz="1600" i="1" dirty="0">
                <a:latin typeface="Times New Roman"/>
                <a:cs typeface="Times New Roman"/>
              </a:rPr>
              <a:t>N</a:t>
            </a:r>
            <a:r>
              <a:rPr sz="1600" i="1" spc="-225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(</a:t>
            </a:r>
            <a:r>
              <a:rPr sz="1600" i="1" spc="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y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dy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1400" spc="-5" dirty="0">
                <a:latin typeface="Times New Roman"/>
                <a:cs typeface="Times New Roman"/>
              </a:rPr>
              <a:t>is </a:t>
            </a:r>
            <a:r>
              <a:rPr sz="1400" spc="-10" dirty="0">
                <a:latin typeface="Times New Roman"/>
                <a:cs typeface="Times New Roman"/>
              </a:rPr>
              <a:t>an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exact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for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appropriate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choice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40" dirty="0">
                <a:latin typeface="Times New Roman"/>
                <a:cs typeface="Times New Roman"/>
              </a:rPr>
              <a:t> </a:t>
            </a:r>
            <a:r>
              <a:rPr sz="1700" i="1" spc="-60" dirty="0">
                <a:latin typeface="Symbol"/>
                <a:cs typeface="Symbol"/>
              </a:rPr>
              <a:t></a:t>
            </a:r>
            <a:r>
              <a:rPr sz="1700" i="1" spc="-1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2224" y="4127743"/>
            <a:ext cx="384212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u="heavy" dirty="0">
                <a:latin typeface="Times New Roman"/>
                <a:cs typeface="Times New Roman"/>
              </a:rPr>
              <a:t>Method to Find the Integrating Factor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2253" y="4617950"/>
            <a:ext cx="43927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Microsoft Sans Serif"/>
              <a:buChar char="•"/>
              <a:tabLst>
                <a:tab pos="241935" algn="l"/>
              </a:tabLst>
            </a:pPr>
            <a:r>
              <a:rPr sz="1400" spc="-5" dirty="0">
                <a:latin typeface="Times New Roman"/>
                <a:cs typeface="Times New Roman"/>
              </a:rPr>
              <a:t>If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337533" y="4686083"/>
            <a:ext cx="941294" cy="0"/>
          </a:xfrm>
          <a:custGeom>
            <a:avLst/>
            <a:gdLst/>
            <a:ahLst/>
            <a:cxnLst/>
            <a:rect l="l" t="t" r="r" b="b"/>
            <a:pathLst>
              <a:path w="800100">
                <a:moveTo>
                  <a:pt x="0" y="0"/>
                </a:moveTo>
                <a:lnTo>
                  <a:pt x="80010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980617" y="4527084"/>
            <a:ext cx="256838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44" baseline="32986" dirty="0">
                <a:latin typeface="Symbol"/>
                <a:cs typeface="Symbol"/>
              </a:rPr>
              <a:t></a:t>
            </a:r>
            <a:r>
              <a:rPr sz="2400" i="1" spc="-15" baseline="32986" dirty="0">
                <a:latin typeface="Times New Roman"/>
                <a:cs typeface="Times New Roman"/>
              </a:rPr>
              <a:t>x</a:t>
            </a:r>
            <a:r>
              <a:rPr sz="2400" i="1" baseline="32986" dirty="0">
                <a:latin typeface="Times New Roman"/>
                <a:cs typeface="Times New Roman"/>
              </a:rPr>
              <a:t> </a:t>
            </a:r>
            <a:r>
              <a:rPr sz="2400" i="1" spc="52" baseline="32986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Constant</a:t>
            </a:r>
            <a:r>
              <a:rPr sz="1400" b="1" i="1" dirty="0">
                <a:latin typeface="Times New Roman"/>
                <a:cs typeface="Times New Roman"/>
              </a:rPr>
              <a:t>  </a:t>
            </a:r>
            <a:r>
              <a:rPr sz="1400" spc="-10" dirty="0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09868" y="4706071"/>
            <a:ext cx="1897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5" dirty="0">
                <a:latin typeface="Times New Roman"/>
                <a:cs typeface="Times New Roman"/>
              </a:rPr>
              <a:t>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44915" y="4345281"/>
            <a:ext cx="903194" cy="530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u="sng" spc="-20" dirty="0">
                <a:latin typeface="Symbol"/>
                <a:cs typeface="Symbol"/>
              </a:rPr>
              <a:t></a:t>
            </a:r>
            <a:r>
              <a:rPr sz="1600" i="1" u="sng" spc="-15" dirty="0">
                <a:latin typeface="Times New Roman"/>
                <a:cs typeface="Times New Roman"/>
              </a:rPr>
              <a:t>M</a:t>
            </a:r>
            <a:r>
              <a:rPr sz="1600" i="1" dirty="0">
                <a:latin typeface="Times New Roman"/>
                <a:cs typeface="Times New Roman"/>
              </a:rPr>
              <a:t> </a:t>
            </a:r>
            <a:r>
              <a:rPr sz="1600" i="1" spc="-160" dirty="0">
                <a:latin typeface="Times New Roman"/>
                <a:cs typeface="Times New Roman"/>
              </a:rPr>
              <a:t> </a:t>
            </a:r>
            <a:r>
              <a:rPr sz="2400" spc="-15" baseline="-34722" dirty="0">
                <a:latin typeface="Symbol"/>
                <a:cs typeface="Symbol"/>
              </a:rPr>
              <a:t></a:t>
            </a:r>
            <a:r>
              <a:rPr sz="2400" spc="-52" baseline="-34722" dirty="0">
                <a:latin typeface="Times New Roman"/>
                <a:cs typeface="Times New Roman"/>
              </a:rPr>
              <a:t> </a:t>
            </a:r>
            <a:r>
              <a:rPr sz="1600" u="sng" spc="-30" dirty="0">
                <a:latin typeface="Symbol"/>
                <a:cs typeface="Symbol"/>
              </a:rPr>
              <a:t></a:t>
            </a:r>
            <a:r>
              <a:rPr sz="1600" i="1" u="sng" spc="-15" dirty="0">
                <a:latin typeface="Times New Roman"/>
                <a:cs typeface="Times New Roman"/>
              </a:rPr>
              <a:t>N</a:t>
            </a:r>
            <a:endParaRPr sz="1600">
              <a:latin typeface="Times New Roman"/>
              <a:cs typeface="Times New Roman"/>
            </a:endParaRPr>
          </a:p>
          <a:p>
            <a:pPr marL="64769">
              <a:lnSpc>
                <a:spcPct val="100000"/>
              </a:lnSpc>
              <a:spcBef>
                <a:spcPts val="310"/>
              </a:spcBef>
            </a:pPr>
            <a:r>
              <a:rPr sz="1600" spc="-30" dirty="0">
                <a:latin typeface="Symbol"/>
                <a:cs typeface="Symbol"/>
              </a:rPr>
              <a:t>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62350" y="4564277"/>
            <a:ext cx="1408206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i="1" spc="80" dirty="0">
                <a:latin typeface="Symbol"/>
                <a:cs typeface="Symbol"/>
              </a:rPr>
              <a:t>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75" dirty="0">
                <a:latin typeface="Times New Roman"/>
                <a:cs typeface="Times New Roman"/>
              </a:rPr>
              <a:t>e</a:t>
            </a:r>
            <a:r>
              <a:rPr sz="2100" baseline="25793" dirty="0">
                <a:latin typeface="Symbol"/>
                <a:cs typeface="Symbol"/>
              </a:rPr>
              <a:t></a:t>
            </a:r>
            <a:r>
              <a:rPr sz="2100" spc="-89" baseline="25793" dirty="0">
                <a:latin typeface="Times New Roman"/>
                <a:cs typeface="Times New Roman"/>
              </a:rPr>
              <a:t> </a:t>
            </a:r>
            <a:r>
              <a:rPr sz="1350" i="1" baseline="61728" dirty="0">
                <a:latin typeface="Times New Roman"/>
                <a:cs typeface="Times New Roman"/>
              </a:rPr>
              <a:t>f</a:t>
            </a:r>
            <a:r>
              <a:rPr sz="1350" i="1" spc="60" baseline="61728" dirty="0">
                <a:latin typeface="Times New Roman"/>
                <a:cs typeface="Times New Roman"/>
              </a:rPr>
              <a:t> </a:t>
            </a:r>
            <a:r>
              <a:rPr sz="1350" baseline="61728" dirty="0">
                <a:latin typeface="Times New Roman"/>
                <a:cs typeface="Times New Roman"/>
              </a:rPr>
              <a:t>(</a:t>
            </a:r>
            <a:r>
              <a:rPr sz="1350" spc="-165" baseline="61728" dirty="0">
                <a:latin typeface="Times New Roman"/>
                <a:cs typeface="Times New Roman"/>
              </a:rPr>
              <a:t> </a:t>
            </a:r>
            <a:r>
              <a:rPr sz="1350" i="1" spc="104" baseline="61728" dirty="0">
                <a:latin typeface="Times New Roman"/>
                <a:cs typeface="Times New Roman"/>
              </a:rPr>
              <a:t>x</a:t>
            </a:r>
            <a:r>
              <a:rPr sz="1350" spc="112" baseline="61728" dirty="0">
                <a:latin typeface="Times New Roman"/>
                <a:cs typeface="Times New Roman"/>
              </a:rPr>
              <a:t>)</a:t>
            </a:r>
            <a:r>
              <a:rPr sz="1350" i="1" baseline="61728" dirty="0">
                <a:latin typeface="Times New Roman"/>
                <a:cs typeface="Times New Roman"/>
              </a:rPr>
              <a:t>dx</a:t>
            </a:r>
            <a:r>
              <a:rPr sz="1350" i="1" spc="-30" baseline="61728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32223" y="5179475"/>
            <a:ext cx="43927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Microsoft Sans Serif"/>
              <a:buChar char="•"/>
              <a:tabLst>
                <a:tab pos="241935" algn="l"/>
              </a:tabLst>
            </a:pPr>
            <a:r>
              <a:rPr sz="1400" spc="-5" dirty="0">
                <a:latin typeface="Times New Roman"/>
                <a:cs typeface="Times New Roman"/>
              </a:rPr>
              <a:t>If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337533" y="5247592"/>
            <a:ext cx="941294" cy="0"/>
          </a:xfrm>
          <a:custGeom>
            <a:avLst/>
            <a:gdLst/>
            <a:ahLst/>
            <a:cxnLst/>
            <a:rect l="l" t="t" r="r" b="b"/>
            <a:pathLst>
              <a:path w="800100">
                <a:moveTo>
                  <a:pt x="0" y="0"/>
                </a:moveTo>
                <a:lnTo>
                  <a:pt x="80010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327477" y="5164780"/>
            <a:ext cx="223594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Constant</a:t>
            </a:r>
            <a:r>
              <a:rPr sz="1400" b="1" i="1" dirty="0">
                <a:latin typeface="Times New Roman"/>
                <a:cs typeface="Times New Roman"/>
              </a:rPr>
              <a:t>  </a:t>
            </a:r>
            <a:r>
              <a:rPr sz="1400" spc="-10" dirty="0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79389" y="5267579"/>
            <a:ext cx="22934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5" dirty="0">
                <a:latin typeface="Times New Roman"/>
                <a:cs typeface="Times New Roman"/>
              </a:rPr>
              <a:t>M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45124" y="4906790"/>
            <a:ext cx="890494" cy="530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u="sng" spc="-30" dirty="0">
                <a:latin typeface="Symbol"/>
                <a:cs typeface="Symbol"/>
              </a:rPr>
              <a:t></a:t>
            </a:r>
            <a:r>
              <a:rPr sz="1600" i="1" u="sng" spc="-15" dirty="0">
                <a:latin typeface="Times New Roman"/>
                <a:cs typeface="Times New Roman"/>
              </a:rPr>
              <a:t>N</a:t>
            </a:r>
            <a:r>
              <a:rPr sz="1600" i="1" spc="160" dirty="0">
                <a:latin typeface="Times New Roman"/>
                <a:cs typeface="Times New Roman"/>
              </a:rPr>
              <a:t> </a:t>
            </a:r>
            <a:r>
              <a:rPr sz="2400" spc="-15" baseline="-34722" dirty="0">
                <a:latin typeface="Symbol"/>
                <a:cs typeface="Symbol"/>
              </a:rPr>
              <a:t></a:t>
            </a:r>
            <a:r>
              <a:rPr sz="2400" spc="-52" baseline="-34722" dirty="0">
                <a:latin typeface="Times New Roman"/>
                <a:cs typeface="Times New Roman"/>
              </a:rPr>
              <a:t> </a:t>
            </a:r>
            <a:r>
              <a:rPr sz="1600" u="sng" spc="-20" dirty="0">
                <a:latin typeface="Symbol"/>
                <a:cs typeface="Symbol"/>
              </a:rPr>
              <a:t></a:t>
            </a:r>
            <a:r>
              <a:rPr sz="1600" i="1" u="sng" spc="-15" dirty="0">
                <a:latin typeface="Times New Roman"/>
                <a:cs typeface="Times New Roman"/>
              </a:rPr>
              <a:t>M</a:t>
            </a:r>
            <a:endParaRPr sz="1600">
              <a:latin typeface="Times New Roman"/>
              <a:cs typeface="Times New Roman"/>
            </a:endParaRPr>
          </a:p>
          <a:p>
            <a:pPr marL="44450">
              <a:lnSpc>
                <a:spcPct val="100000"/>
              </a:lnSpc>
              <a:spcBef>
                <a:spcPts val="310"/>
              </a:spcBef>
              <a:tabLst>
                <a:tab pos="528320" algn="l"/>
              </a:tabLst>
            </a:pPr>
            <a:r>
              <a:rPr sz="1600" spc="-30" dirty="0">
                <a:latin typeface="Symbol"/>
                <a:cs typeface="Symbol"/>
              </a:rPr>
              <a:t>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spc="-30" dirty="0">
                <a:latin typeface="Symbol"/>
                <a:cs typeface="Symbol"/>
              </a:rPr>
              <a:t>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76695" y="5125566"/>
            <a:ext cx="1438088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i="1" spc="75" dirty="0">
                <a:latin typeface="Symbol"/>
                <a:cs typeface="Symbol"/>
              </a:rPr>
              <a:t>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85" dirty="0">
                <a:latin typeface="Times New Roman"/>
                <a:cs typeface="Times New Roman"/>
              </a:rPr>
              <a:t>e</a:t>
            </a:r>
            <a:r>
              <a:rPr sz="2100" baseline="25793" dirty="0">
                <a:latin typeface="Symbol"/>
                <a:cs typeface="Symbol"/>
              </a:rPr>
              <a:t></a:t>
            </a:r>
            <a:r>
              <a:rPr sz="2100" spc="-97" baseline="25793" dirty="0">
                <a:latin typeface="Times New Roman"/>
                <a:cs typeface="Times New Roman"/>
              </a:rPr>
              <a:t> </a:t>
            </a:r>
            <a:r>
              <a:rPr sz="1350" i="1" baseline="61728" dirty="0">
                <a:latin typeface="Times New Roman"/>
                <a:cs typeface="Times New Roman"/>
              </a:rPr>
              <a:t>f</a:t>
            </a:r>
            <a:r>
              <a:rPr sz="1350" i="1" spc="67" baseline="61728" dirty="0">
                <a:latin typeface="Times New Roman"/>
                <a:cs typeface="Times New Roman"/>
              </a:rPr>
              <a:t> </a:t>
            </a:r>
            <a:r>
              <a:rPr sz="1350" baseline="61728" dirty="0">
                <a:latin typeface="Times New Roman"/>
                <a:cs typeface="Times New Roman"/>
              </a:rPr>
              <a:t>(</a:t>
            </a:r>
            <a:r>
              <a:rPr sz="1350" spc="-104" baseline="61728" dirty="0">
                <a:latin typeface="Times New Roman"/>
                <a:cs typeface="Times New Roman"/>
              </a:rPr>
              <a:t> </a:t>
            </a:r>
            <a:r>
              <a:rPr sz="1350" i="1" baseline="61728" dirty="0">
                <a:latin typeface="Times New Roman"/>
                <a:cs typeface="Times New Roman"/>
              </a:rPr>
              <a:t>y</a:t>
            </a:r>
            <a:r>
              <a:rPr sz="1350" i="1" spc="-202" baseline="61728" dirty="0">
                <a:latin typeface="Times New Roman"/>
                <a:cs typeface="Times New Roman"/>
              </a:rPr>
              <a:t> </a:t>
            </a:r>
            <a:r>
              <a:rPr sz="1350" spc="112" baseline="61728" dirty="0">
                <a:latin typeface="Times New Roman"/>
                <a:cs typeface="Times New Roman"/>
              </a:rPr>
              <a:t>)</a:t>
            </a:r>
            <a:r>
              <a:rPr sz="1350" i="1" baseline="61728" dirty="0">
                <a:latin typeface="Times New Roman"/>
                <a:cs typeface="Times New Roman"/>
              </a:rPr>
              <a:t>dy</a:t>
            </a:r>
            <a:r>
              <a:rPr sz="1350" i="1" spc="44" baseline="61728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101600">
                <a:lnSpc>
                  <a:spcPct val="100000"/>
                </a:lnSpc>
              </a:pPr>
              <a:t>1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2178" y="747136"/>
            <a:ext cx="3476812" cy="8822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620"/>
              </a:spcBef>
            </a:pPr>
            <a:r>
              <a:rPr sz="1400" spc="-10" dirty="0">
                <a:latin typeface="Times New Roman"/>
                <a:cs typeface="Times New Roman"/>
              </a:rPr>
              <a:t>Solve the equation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2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ydx</a:t>
            </a:r>
            <a:r>
              <a:rPr sz="1600" i="1" spc="-1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x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1400" b="1" i="1" u="heavy" spc="-10" dirty="0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68631" y="1449546"/>
            <a:ext cx="127522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5" dirty="0">
                <a:latin typeface="Times New Roman"/>
                <a:cs typeface="Times New Roman"/>
              </a:rPr>
              <a:t>M</a:t>
            </a:r>
            <a:r>
              <a:rPr sz="1600" i="1" spc="-130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0" dirty="0">
                <a:latin typeface="Times New Roman"/>
                <a:cs typeface="Times New Roman"/>
              </a:rPr>
              <a:t>x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55" dirty="0">
                <a:latin typeface="Times New Roman"/>
                <a:cs typeface="Times New Roman"/>
              </a:rPr>
              <a:t>y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229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05517" y="1532543"/>
            <a:ext cx="366806" cy="0"/>
          </a:xfrm>
          <a:custGeom>
            <a:avLst/>
            <a:gdLst/>
            <a:ahLst/>
            <a:cxnLst/>
            <a:rect l="l" t="t" r="r" b="b"/>
            <a:pathLst>
              <a:path w="311785">
                <a:moveTo>
                  <a:pt x="0" y="0"/>
                </a:moveTo>
                <a:lnTo>
                  <a:pt x="31165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234765" y="1368657"/>
            <a:ext cx="132229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91490" algn="l"/>
              </a:tabLst>
            </a:pP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spc="-20" dirty="0">
                <a:latin typeface="Times New Roman"/>
                <a:cs typeface="Times New Roman"/>
              </a:rPr>
              <a:t>	</a:t>
            </a:r>
            <a:r>
              <a:rPr sz="2400" spc="-44" baseline="34722" dirty="0">
                <a:latin typeface="Symbol"/>
                <a:cs typeface="Symbol"/>
              </a:rPr>
              <a:t></a:t>
            </a:r>
            <a:r>
              <a:rPr sz="2400" i="1" spc="-22" baseline="34722" dirty="0">
                <a:latin typeface="Times New Roman"/>
                <a:cs typeface="Times New Roman"/>
              </a:rPr>
              <a:t>M</a:t>
            </a:r>
            <a:r>
              <a:rPr sz="2400" i="1" baseline="34722" dirty="0">
                <a:latin typeface="Times New Roman"/>
                <a:cs typeface="Times New Roman"/>
              </a:rPr>
              <a:t> </a:t>
            </a:r>
            <a:r>
              <a:rPr sz="2400" i="1" spc="-135" baseline="34722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59799" y="1550451"/>
            <a:ext cx="25250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5" dirty="0">
                <a:latin typeface="Symbol"/>
                <a:cs typeface="Symbol"/>
              </a:rPr>
              <a:t>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76699" y="1865659"/>
            <a:ext cx="108846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5" dirty="0">
                <a:latin typeface="Times New Roman"/>
                <a:cs typeface="Times New Roman"/>
              </a:rPr>
              <a:t>N</a:t>
            </a:r>
            <a:r>
              <a:rPr sz="1600" i="1" spc="-220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0" dirty="0">
                <a:latin typeface="Times New Roman"/>
                <a:cs typeface="Times New Roman"/>
              </a:rPr>
              <a:t>x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767865" y="1948421"/>
            <a:ext cx="315259" cy="0"/>
          </a:xfrm>
          <a:custGeom>
            <a:avLst/>
            <a:gdLst/>
            <a:ahLst/>
            <a:cxnLst/>
            <a:rect l="l" t="t" r="r" b="b"/>
            <a:pathLst>
              <a:path w="267970">
                <a:moveTo>
                  <a:pt x="0" y="0"/>
                </a:moveTo>
                <a:lnTo>
                  <a:pt x="26746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196215" y="1865658"/>
            <a:ext cx="2659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60993" y="1784328"/>
            <a:ext cx="6805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>
                <a:latin typeface="Symbol"/>
                <a:cs typeface="Symbol"/>
              </a:rPr>
              <a:t></a:t>
            </a:r>
            <a:r>
              <a:rPr sz="1600" i="1" dirty="0">
                <a:latin typeface="Times New Roman"/>
                <a:cs typeface="Times New Roman"/>
              </a:rPr>
              <a:t>N </a:t>
            </a:r>
            <a:r>
              <a:rPr sz="1600" i="1" spc="-175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-300" baseline="-34722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Times New Roman"/>
                <a:cs typeface="Times New Roman"/>
              </a:rPr>
              <a:t>1</a:t>
            </a:r>
            <a:endParaRPr sz="2400" baseline="-34722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97748" y="1966611"/>
            <a:ext cx="2532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5" dirty="0">
                <a:latin typeface="Symbol"/>
                <a:cs typeface="Symbol"/>
              </a:rPr>
              <a:t>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2237" y="2174105"/>
            <a:ext cx="2179918" cy="5514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This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</a:t>
            </a:r>
            <a:r>
              <a:rPr sz="1400" spc="-5" dirty="0">
                <a:latin typeface="Times New Roman"/>
                <a:cs typeface="Times New Roman"/>
              </a:rPr>
              <a:t> is </a:t>
            </a:r>
            <a:r>
              <a:rPr sz="1400" spc="-10" dirty="0">
                <a:latin typeface="Times New Roman"/>
                <a:cs typeface="Times New Roman"/>
              </a:rPr>
              <a:t>not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exact</a:t>
            </a:r>
            <a:endParaRPr sz="1400">
              <a:latin typeface="Times New Roman"/>
              <a:cs typeface="Times New Roman"/>
            </a:endParaRPr>
          </a:p>
          <a:p>
            <a:pPr marL="742315">
              <a:lnSpc>
                <a:spcPct val="100000"/>
              </a:lnSpc>
              <a:spcBef>
                <a:spcPts val="670"/>
              </a:spcBef>
            </a:pPr>
            <a:r>
              <a:rPr sz="1600" u="sng" spc="-20" dirty="0">
                <a:latin typeface="Symbol"/>
                <a:cs typeface="Symbol"/>
              </a:rPr>
              <a:t></a:t>
            </a:r>
            <a:r>
              <a:rPr sz="1600" i="1" u="sng" spc="-15" dirty="0">
                <a:latin typeface="Times New Roman"/>
                <a:cs typeface="Times New Roman"/>
              </a:rPr>
              <a:t>M</a:t>
            </a:r>
            <a:r>
              <a:rPr sz="1600" i="1" dirty="0">
                <a:latin typeface="Times New Roman"/>
                <a:cs typeface="Times New Roman"/>
              </a:rPr>
              <a:t> </a:t>
            </a:r>
            <a:r>
              <a:rPr sz="1600" i="1" spc="-160" dirty="0">
                <a:latin typeface="Times New Roman"/>
                <a:cs typeface="Times New Roman"/>
              </a:rPr>
              <a:t> </a:t>
            </a:r>
            <a:r>
              <a:rPr sz="2400" spc="-15" baseline="-34722" dirty="0">
                <a:latin typeface="Symbol"/>
                <a:cs typeface="Symbol"/>
              </a:rPr>
              <a:t></a:t>
            </a:r>
            <a:r>
              <a:rPr sz="2400" spc="-52" baseline="-34722" dirty="0">
                <a:latin typeface="Times New Roman"/>
                <a:cs typeface="Times New Roman"/>
              </a:rPr>
              <a:t> </a:t>
            </a:r>
            <a:r>
              <a:rPr sz="1600" u="sng" spc="-30" dirty="0">
                <a:latin typeface="Symbol"/>
                <a:cs typeface="Symbol"/>
              </a:rPr>
              <a:t></a:t>
            </a:r>
            <a:r>
              <a:rPr sz="1600" i="1" u="sng" spc="-15" dirty="0">
                <a:latin typeface="Times New Roman"/>
                <a:cs typeface="Times New Roman"/>
              </a:rPr>
              <a:t>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68630" y="2543411"/>
            <a:ext cx="27506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71500" algn="l"/>
              </a:tabLst>
            </a:pPr>
            <a:r>
              <a:rPr sz="1600" u="sng" spc="150" dirty="0">
                <a:latin typeface="Times New Roman"/>
                <a:cs typeface="Times New Roman"/>
              </a:rPr>
              <a:t> </a:t>
            </a:r>
            <a:r>
              <a:rPr sz="1600" u="sng" spc="-30" dirty="0">
                <a:latin typeface="Symbol"/>
                <a:cs typeface="Symbol"/>
              </a:rPr>
              <a:t></a:t>
            </a:r>
            <a:r>
              <a:rPr sz="1600" i="1" u="sng" spc="-10" dirty="0">
                <a:latin typeface="Times New Roman"/>
                <a:cs typeface="Times New Roman"/>
              </a:rPr>
              <a:t>y </a:t>
            </a:r>
            <a:r>
              <a:rPr sz="1600" i="1" u="sng" dirty="0">
                <a:latin typeface="Times New Roman"/>
                <a:cs typeface="Times New Roman"/>
              </a:rPr>
              <a:t>	</a:t>
            </a:r>
            <a:r>
              <a:rPr sz="1600" u="sng" spc="-30" dirty="0">
                <a:latin typeface="Symbol"/>
                <a:cs typeface="Symbol"/>
              </a:rPr>
              <a:t></a:t>
            </a:r>
            <a:r>
              <a:rPr sz="1600" i="1" u="sng" spc="-10" dirty="0">
                <a:latin typeface="Times New Roman"/>
                <a:cs typeface="Times New Roman"/>
              </a:rPr>
              <a:t>x </a:t>
            </a:r>
            <a:r>
              <a:rPr sz="1600" i="1" spc="25" dirty="0">
                <a:latin typeface="Times New Roman"/>
                <a:cs typeface="Times New Roman"/>
              </a:rPr>
              <a:t> </a:t>
            </a:r>
            <a:r>
              <a:rPr sz="2400" spc="-15" baseline="-32986" dirty="0">
                <a:latin typeface="Symbol"/>
                <a:cs typeface="Symbol"/>
              </a:rPr>
              <a:t></a:t>
            </a:r>
            <a:r>
              <a:rPr sz="2400" spc="104" baseline="-32986" dirty="0">
                <a:latin typeface="Times New Roman"/>
                <a:cs typeface="Times New Roman"/>
              </a:rPr>
              <a:t> </a:t>
            </a:r>
            <a:r>
              <a:rPr sz="2400" u="sng" spc="-15" baseline="1736" dirty="0">
                <a:latin typeface="Times New Roman"/>
                <a:cs typeface="Times New Roman"/>
              </a:rPr>
              <a:t>2</a:t>
            </a:r>
            <a:r>
              <a:rPr sz="2400" u="sng" spc="-202" baseline="1736" dirty="0">
                <a:latin typeface="Times New Roman"/>
                <a:cs typeface="Times New Roman"/>
              </a:rPr>
              <a:t> </a:t>
            </a:r>
            <a:r>
              <a:rPr sz="2400" u="sng" spc="157" baseline="1736" dirty="0">
                <a:latin typeface="Symbol"/>
                <a:cs typeface="Symbol"/>
              </a:rPr>
              <a:t></a:t>
            </a:r>
            <a:r>
              <a:rPr sz="2400" u="sng" spc="-15" baseline="1736" dirty="0">
                <a:latin typeface="Times New Roman"/>
                <a:cs typeface="Times New Roman"/>
              </a:rPr>
              <a:t>1</a:t>
            </a:r>
            <a:r>
              <a:rPr sz="2400" spc="-112" baseline="1736" dirty="0">
                <a:latin typeface="Times New Roman"/>
                <a:cs typeface="Times New Roman"/>
              </a:rPr>
              <a:t> </a:t>
            </a:r>
            <a:r>
              <a:rPr sz="2400" spc="-15" baseline="-32986" dirty="0">
                <a:latin typeface="Symbol"/>
                <a:cs typeface="Symbol"/>
              </a:rPr>
              <a:t></a:t>
            </a:r>
            <a:r>
              <a:rPr sz="2400" spc="82" baseline="-32986" dirty="0">
                <a:latin typeface="Times New Roman"/>
                <a:cs typeface="Times New Roman"/>
              </a:rPr>
              <a:t> </a:t>
            </a:r>
            <a:r>
              <a:rPr sz="2400" u="sng" spc="-15" baseline="1736" dirty="0">
                <a:latin typeface="Times New Roman"/>
                <a:cs typeface="Times New Roman"/>
              </a:rPr>
              <a:t>1</a:t>
            </a:r>
            <a:r>
              <a:rPr sz="2400" spc="135" baseline="1736" dirty="0">
                <a:latin typeface="Times New Roman"/>
                <a:cs typeface="Times New Roman"/>
              </a:rPr>
              <a:t> </a:t>
            </a:r>
            <a:r>
              <a:rPr sz="2400" spc="-15" baseline="-32986" dirty="0">
                <a:latin typeface="Symbol"/>
                <a:cs typeface="Symbol"/>
              </a:rPr>
              <a:t></a:t>
            </a:r>
            <a:r>
              <a:rPr sz="2400" baseline="-32986" dirty="0">
                <a:latin typeface="Times New Roman"/>
                <a:cs typeface="Times New Roman"/>
              </a:rPr>
              <a:t> </a:t>
            </a:r>
            <a:r>
              <a:rPr sz="2400" spc="-195" baseline="-32986" dirty="0">
                <a:latin typeface="Times New Roman"/>
                <a:cs typeface="Times New Roman"/>
              </a:rPr>
              <a:t> </a:t>
            </a:r>
            <a:r>
              <a:rPr sz="2400" i="1" spc="-7" baseline="-32986" dirty="0">
                <a:latin typeface="Times New Roman"/>
                <a:cs typeface="Times New Roman"/>
              </a:rPr>
              <a:t>f</a:t>
            </a:r>
            <a:r>
              <a:rPr sz="2400" i="1" spc="-30" baseline="-32986" dirty="0">
                <a:latin typeface="Times New Roman"/>
                <a:cs typeface="Times New Roman"/>
              </a:rPr>
              <a:t> </a:t>
            </a:r>
            <a:r>
              <a:rPr sz="2400" spc="150" baseline="-32986" dirty="0">
                <a:latin typeface="Times New Roman"/>
                <a:cs typeface="Times New Roman"/>
              </a:rPr>
              <a:t>(</a:t>
            </a:r>
            <a:r>
              <a:rPr sz="2400" i="1" spc="37" baseline="-32986" dirty="0">
                <a:latin typeface="Times New Roman"/>
                <a:cs typeface="Times New Roman"/>
              </a:rPr>
              <a:t>x</a:t>
            </a:r>
            <a:r>
              <a:rPr sz="2400" spc="-15" baseline="-32986" dirty="0">
                <a:latin typeface="Times New Roman"/>
                <a:cs typeface="Times New Roman"/>
              </a:rPr>
              <a:t>)</a:t>
            </a:r>
            <a:endParaRPr sz="2400" baseline="-32986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55906" y="2727350"/>
            <a:ext cx="16465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40740" algn="l"/>
                <a:tab pos="1296035" algn="l"/>
              </a:tabLst>
            </a:pPr>
            <a:r>
              <a:rPr sz="1600" i="1" spc="-15" dirty="0">
                <a:latin typeface="Times New Roman"/>
                <a:cs typeface="Times New Roman"/>
              </a:rPr>
              <a:t>N	</a:t>
            </a:r>
            <a:r>
              <a:rPr sz="1600" i="1" spc="-10" dirty="0">
                <a:latin typeface="Times New Roman"/>
                <a:cs typeface="Times New Roman"/>
              </a:rPr>
              <a:t>x	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82152" y="3098317"/>
            <a:ext cx="197971" cy="0"/>
          </a:xfrm>
          <a:custGeom>
            <a:avLst/>
            <a:gdLst/>
            <a:ahLst/>
            <a:cxnLst/>
            <a:rect l="l" t="t" r="r" b="b"/>
            <a:pathLst>
              <a:path w="168275">
                <a:moveTo>
                  <a:pt x="0" y="0"/>
                </a:moveTo>
                <a:lnTo>
                  <a:pt x="117347" y="0"/>
                </a:lnTo>
                <a:lnTo>
                  <a:pt x="101536" y="0"/>
                </a:lnTo>
                <a:lnTo>
                  <a:pt x="16810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668556" y="2936992"/>
            <a:ext cx="2346512" cy="397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5420" algn="ctr">
              <a:lnSpc>
                <a:spcPts val="1160"/>
              </a:lnSpc>
            </a:pP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  <a:tabLst>
                <a:tab pos="1183640" algn="l"/>
              </a:tabLst>
            </a:pPr>
            <a:r>
              <a:rPr sz="3300" spc="-15" baseline="-12626" dirty="0">
                <a:latin typeface="Symbol"/>
                <a:cs typeface="Symbol"/>
              </a:rPr>
              <a:t></a:t>
            </a:r>
            <a:r>
              <a:rPr sz="3300" spc="15" baseline="-12626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dx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3300" spc="-15" baseline="-12626" dirty="0">
                <a:latin typeface="Symbol"/>
                <a:cs typeface="Symbol"/>
              </a:rPr>
              <a:t></a:t>
            </a:r>
            <a:r>
              <a:rPr sz="3300" baseline="-12626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ln</a:t>
            </a:r>
            <a:r>
              <a:rPr sz="1600" spc="8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35709" y="3118794"/>
            <a:ext cx="6872941" cy="10387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7955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  <a:p>
            <a:pPr marL="384175">
              <a:lnSpc>
                <a:spcPct val="100000"/>
              </a:lnSpc>
              <a:spcBef>
                <a:spcPts val="1255"/>
              </a:spcBef>
            </a:pPr>
            <a:r>
              <a:rPr sz="1700" i="1" spc="75" dirty="0">
                <a:latin typeface="Symbol"/>
                <a:cs typeface="Symbol"/>
              </a:rPr>
              <a:t></a:t>
            </a:r>
            <a:r>
              <a:rPr sz="1600" spc="120" dirty="0">
                <a:latin typeface="Times New Roman"/>
                <a:cs typeface="Times New Roman"/>
              </a:rPr>
              <a:t>(</a:t>
            </a:r>
            <a:r>
              <a:rPr sz="1600" i="1" spc="3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i="1" spc="85" dirty="0">
                <a:latin typeface="Times New Roman"/>
                <a:cs typeface="Times New Roman"/>
              </a:rPr>
              <a:t>e</a:t>
            </a:r>
            <a:r>
              <a:rPr sz="2100" baseline="25793" dirty="0">
                <a:latin typeface="Symbol"/>
                <a:cs typeface="Symbol"/>
              </a:rPr>
              <a:t></a:t>
            </a:r>
            <a:r>
              <a:rPr sz="2100" spc="-89" baseline="25793" dirty="0">
                <a:latin typeface="Times New Roman"/>
                <a:cs typeface="Times New Roman"/>
              </a:rPr>
              <a:t> </a:t>
            </a:r>
            <a:r>
              <a:rPr sz="1350" i="1" baseline="61728" dirty="0">
                <a:latin typeface="Times New Roman"/>
                <a:cs typeface="Times New Roman"/>
              </a:rPr>
              <a:t>f</a:t>
            </a:r>
            <a:r>
              <a:rPr sz="1350" i="1" spc="60" baseline="61728" dirty="0">
                <a:latin typeface="Times New Roman"/>
                <a:cs typeface="Times New Roman"/>
              </a:rPr>
              <a:t> </a:t>
            </a:r>
            <a:r>
              <a:rPr sz="1350" baseline="61728" dirty="0">
                <a:latin typeface="Times New Roman"/>
                <a:cs typeface="Times New Roman"/>
              </a:rPr>
              <a:t>(</a:t>
            </a:r>
            <a:r>
              <a:rPr sz="1350" spc="-157" baseline="61728" dirty="0">
                <a:latin typeface="Times New Roman"/>
                <a:cs typeface="Times New Roman"/>
              </a:rPr>
              <a:t> </a:t>
            </a:r>
            <a:r>
              <a:rPr sz="1350" i="1" spc="104" baseline="61728" dirty="0">
                <a:latin typeface="Times New Roman"/>
                <a:cs typeface="Times New Roman"/>
              </a:rPr>
              <a:t>x</a:t>
            </a:r>
            <a:r>
              <a:rPr sz="1350" spc="112" baseline="61728" dirty="0">
                <a:latin typeface="Times New Roman"/>
                <a:cs typeface="Times New Roman"/>
              </a:rPr>
              <a:t>)</a:t>
            </a:r>
            <a:r>
              <a:rPr sz="1350" i="1" baseline="61728" dirty="0">
                <a:latin typeface="Times New Roman"/>
                <a:cs typeface="Times New Roman"/>
              </a:rPr>
              <a:t>dx </a:t>
            </a:r>
            <a:r>
              <a:rPr sz="1350" i="1" spc="150" baseline="61728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e</a:t>
            </a:r>
            <a:r>
              <a:rPr sz="1350" baseline="43209" dirty="0">
                <a:latin typeface="Times New Roman"/>
                <a:cs typeface="Times New Roman"/>
              </a:rPr>
              <a:t>ln(</a:t>
            </a:r>
            <a:r>
              <a:rPr sz="1350" spc="-187" baseline="43209" dirty="0">
                <a:latin typeface="Times New Roman"/>
                <a:cs typeface="Times New Roman"/>
              </a:rPr>
              <a:t> </a:t>
            </a:r>
            <a:r>
              <a:rPr sz="1350" i="1" spc="104" baseline="43209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) </a:t>
            </a:r>
            <a:r>
              <a:rPr sz="1350" spc="12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1400" spc="-10" dirty="0">
                <a:latin typeface="Times New Roman"/>
                <a:cs typeface="Times New Roman"/>
              </a:rPr>
              <a:t>Multiplying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both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sides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by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integrating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factor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0" dirty="0">
                <a:latin typeface="Times New Roman"/>
                <a:cs typeface="Times New Roman"/>
              </a:rPr>
              <a:t> </a:t>
            </a:r>
            <a:r>
              <a:rPr sz="1700" i="1" spc="75" dirty="0">
                <a:latin typeface="Symbol"/>
                <a:cs typeface="Symbol"/>
              </a:rPr>
              <a:t></a:t>
            </a:r>
            <a:r>
              <a:rPr sz="1600" spc="105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1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, </a:t>
            </a:r>
            <a:r>
              <a:rPr sz="1400" spc="-10" dirty="0">
                <a:latin typeface="Times New Roman"/>
                <a:cs typeface="Times New Roman"/>
              </a:rPr>
              <a:t>we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get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76713" y="3834892"/>
            <a:ext cx="1695824" cy="315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15" dirty="0">
                <a:latin typeface="Times New Roman"/>
                <a:cs typeface="Times New Roman"/>
              </a:rPr>
              <a:t>x</a:t>
            </a:r>
            <a:r>
              <a:rPr sz="2050" spc="-175" dirty="0">
                <a:latin typeface="Symbol"/>
                <a:cs typeface="Symbol"/>
              </a:rPr>
              <a:t>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229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ydx</a:t>
            </a:r>
            <a:r>
              <a:rPr sz="1600" i="1" spc="-9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xd</a:t>
            </a:r>
            <a:r>
              <a:rPr sz="1600" i="1" spc="90" dirty="0">
                <a:latin typeface="Times New Roman"/>
                <a:cs typeface="Times New Roman"/>
              </a:rPr>
              <a:t>y</a:t>
            </a:r>
            <a:r>
              <a:rPr sz="2050" spc="-165" dirty="0">
                <a:latin typeface="Symbol"/>
                <a:cs typeface="Symbol"/>
              </a:rPr>
              <a:t></a:t>
            </a:r>
            <a:r>
              <a:rPr sz="2050" spc="-2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52520" y="3853894"/>
            <a:ext cx="212762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37515" algn="l"/>
              </a:tabLst>
            </a:pP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spc="-20" dirty="0">
                <a:latin typeface="Times New Roman"/>
                <a:cs typeface="Times New Roman"/>
              </a:rPr>
              <a:t>	</a:t>
            </a:r>
            <a:r>
              <a:rPr sz="1600" spc="90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xydx</a:t>
            </a:r>
            <a:r>
              <a:rPr sz="1600" i="1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i="1" spc="90" dirty="0">
                <a:latin typeface="Times New Roman"/>
                <a:cs typeface="Times New Roman"/>
              </a:rPr>
              <a:t>x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spc="-225" baseline="43209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840019" y="4264828"/>
            <a:ext cx="366059" cy="0"/>
          </a:xfrm>
          <a:custGeom>
            <a:avLst/>
            <a:gdLst/>
            <a:ahLst/>
            <a:cxnLst/>
            <a:rect l="l" t="t" r="r" b="b"/>
            <a:pathLst>
              <a:path w="311150">
                <a:moveTo>
                  <a:pt x="0" y="0"/>
                </a:moveTo>
                <a:lnTo>
                  <a:pt x="31089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56934" y="4264828"/>
            <a:ext cx="313765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832224" y="4100736"/>
            <a:ext cx="5809876" cy="9412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49225" algn="ctr">
              <a:lnSpc>
                <a:spcPts val="1460"/>
              </a:lnSpc>
              <a:tabLst>
                <a:tab pos="1118870" algn="l"/>
              </a:tabLst>
            </a:pPr>
            <a:r>
              <a:rPr sz="1600" spc="-30" dirty="0">
                <a:latin typeface="Symbol"/>
                <a:cs typeface="Symbol"/>
              </a:rPr>
              <a:t></a:t>
            </a:r>
            <a:r>
              <a:rPr sz="1600" i="1" spc="-15" dirty="0">
                <a:latin typeface="Times New Roman"/>
                <a:cs typeface="Times New Roman"/>
              </a:rPr>
              <a:t>M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spc="-20" dirty="0">
                <a:latin typeface="Symbol"/>
                <a:cs typeface="Symbol"/>
              </a:rPr>
              <a:t></a:t>
            </a:r>
            <a:r>
              <a:rPr sz="1600" i="1" dirty="0">
                <a:latin typeface="Times New Roman"/>
                <a:cs typeface="Times New Roman"/>
              </a:rPr>
              <a:t>N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ts val="1115"/>
              </a:lnSpc>
              <a:tabLst>
                <a:tab pos="2058670" algn="l"/>
                <a:tab pos="3133725" algn="l"/>
              </a:tabLst>
            </a:pPr>
            <a:r>
              <a:rPr sz="1400" spc="-10" dirty="0">
                <a:latin typeface="Times New Roman"/>
                <a:cs typeface="Times New Roman"/>
              </a:rPr>
              <a:t>which</a:t>
            </a:r>
            <a:r>
              <a:rPr sz="1400" spc="-5" dirty="0">
                <a:latin typeface="Times New Roman"/>
                <a:cs typeface="Times New Roman"/>
              </a:rPr>
              <a:t> is </a:t>
            </a:r>
            <a:r>
              <a:rPr sz="1400" spc="-10" dirty="0">
                <a:latin typeface="Times New Roman"/>
                <a:cs typeface="Times New Roman"/>
              </a:rPr>
              <a:t>exact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beca</a:t>
            </a:r>
            <a:r>
              <a:rPr sz="1400" spc="-5" dirty="0">
                <a:latin typeface="Times New Roman"/>
                <a:cs typeface="Times New Roman"/>
              </a:rPr>
              <a:t>u</a:t>
            </a:r>
            <a:r>
              <a:rPr sz="1400" spc="-10" dirty="0">
                <a:latin typeface="Times New Roman"/>
                <a:cs typeface="Times New Roman"/>
              </a:rPr>
              <a:t>se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90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1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95" dirty="0">
                <a:latin typeface="Times New Roman"/>
                <a:cs typeface="Times New Roman"/>
              </a:rPr>
              <a:t>2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1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,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solution</a:t>
            </a:r>
            <a:r>
              <a:rPr sz="1400" spc="-5" dirty="0">
                <a:latin typeface="Times New Roman"/>
                <a:cs typeface="Times New Roman"/>
              </a:rPr>
              <a:t> is</a:t>
            </a:r>
            <a:endParaRPr sz="1400">
              <a:latin typeface="Times New Roman"/>
              <a:cs typeface="Times New Roman"/>
            </a:endParaRPr>
          </a:p>
          <a:p>
            <a:pPr marR="111125" algn="ctr">
              <a:lnSpc>
                <a:spcPts val="1580"/>
              </a:lnSpc>
              <a:tabLst>
                <a:tab pos="1098550" algn="l"/>
              </a:tabLst>
            </a:pPr>
            <a:r>
              <a:rPr sz="1600" spc="-30" dirty="0">
                <a:latin typeface="Symbol"/>
                <a:cs typeface="Symbol"/>
              </a:rPr>
              <a:t>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spc="-15" dirty="0">
                <a:latin typeface="Symbol"/>
                <a:cs typeface="Symbol"/>
              </a:rPr>
              <a:t>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  <a:p>
            <a:pPr marL="758190">
              <a:lnSpc>
                <a:spcPct val="100000"/>
              </a:lnSpc>
              <a:spcBef>
                <a:spcPts val="545"/>
              </a:spcBef>
            </a:pP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0" dirty="0">
                <a:latin typeface="Times New Roman"/>
                <a:cs typeface="Times New Roman"/>
              </a:rPr>
              <a:t>x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3300" spc="-15" baseline="-12626" dirty="0">
                <a:latin typeface="Symbol"/>
                <a:cs typeface="Symbol"/>
              </a:rPr>
              <a:t></a:t>
            </a:r>
            <a:r>
              <a:rPr sz="3300" spc="-442" baseline="-12626" dirty="0">
                <a:latin typeface="Times New Roman"/>
                <a:cs typeface="Times New Roman"/>
              </a:rPr>
              <a:t> </a:t>
            </a:r>
            <a:r>
              <a:rPr sz="1600" spc="90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xydx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i="1" spc="90" dirty="0">
                <a:latin typeface="Times New Roman"/>
                <a:cs typeface="Times New Roman"/>
              </a:rPr>
              <a:t>x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i="1" spc="105" dirty="0">
                <a:latin typeface="Times New Roman"/>
                <a:cs typeface="Times New Roman"/>
              </a:rPr>
              <a:t>g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683572" y="4957796"/>
            <a:ext cx="243541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650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728902" y="4793902"/>
            <a:ext cx="2598271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5" baseline="34722" dirty="0">
                <a:latin typeface="Symbol"/>
                <a:cs typeface="Symbol"/>
              </a:rPr>
              <a:t></a:t>
            </a:r>
            <a:r>
              <a:rPr sz="2400" spc="-15" baseline="34722" dirty="0">
                <a:latin typeface="Times New Roman"/>
                <a:cs typeface="Times New Roman"/>
              </a:rPr>
              <a:t> </a:t>
            </a:r>
            <a:r>
              <a:rPr sz="2400" spc="-179" baseline="34722" dirty="0">
                <a:latin typeface="Times New Roman"/>
                <a:cs typeface="Times New Roman"/>
              </a:rPr>
              <a:t> </a:t>
            </a:r>
            <a:r>
              <a:rPr sz="2400" spc="-285" dirty="0">
                <a:latin typeface="Symbol"/>
                <a:cs typeface="Symbol"/>
              </a:rPr>
              <a:t></a:t>
            </a:r>
            <a:r>
              <a:rPr sz="1600" i="1" spc="90" dirty="0">
                <a:latin typeface="Times New Roman"/>
                <a:cs typeface="Times New Roman"/>
              </a:rPr>
              <a:t>x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i="1" spc="114" dirty="0">
                <a:latin typeface="Times New Roman"/>
                <a:cs typeface="Times New Roman"/>
              </a:rPr>
              <a:t>g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50" dirty="0">
                <a:latin typeface="Times New Roman"/>
                <a:cs typeface="Times New Roman"/>
              </a:rPr>
              <a:t>)</a:t>
            </a:r>
            <a:r>
              <a:rPr sz="2400" spc="-80" dirty="0">
                <a:latin typeface="Symbol"/>
                <a:cs typeface="Symbol"/>
              </a:rPr>
              <a:t>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i="1" spc="90" dirty="0">
                <a:latin typeface="Times New Roman"/>
                <a:cs typeface="Times New Roman"/>
              </a:rPr>
              <a:t>x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i="1" spc="90" dirty="0">
                <a:latin typeface="Times New Roman"/>
                <a:cs typeface="Times New Roman"/>
              </a:rPr>
              <a:t>g</a:t>
            </a:r>
            <a:r>
              <a:rPr sz="2400" spc="-44" baseline="3472" dirty="0">
                <a:latin typeface="Symbol"/>
                <a:cs typeface="Symbol"/>
              </a:rPr>
              <a:t>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76833" y="4975705"/>
            <a:ext cx="2517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30" dirty="0">
                <a:latin typeface="Symbol"/>
                <a:cs typeface="Symbol"/>
              </a:rPr>
              <a:t>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76564" y="5215342"/>
            <a:ext cx="141194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90" dirty="0">
                <a:latin typeface="Times New Roman"/>
                <a:cs typeface="Times New Roman"/>
              </a:rPr>
              <a:t>x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i="1" spc="80" dirty="0">
                <a:latin typeface="Times New Roman"/>
                <a:cs typeface="Times New Roman"/>
              </a:rPr>
              <a:t>g</a:t>
            </a:r>
            <a:r>
              <a:rPr sz="2400" spc="-37" baseline="3472" dirty="0">
                <a:latin typeface="Symbol"/>
                <a:cs typeface="Symbol"/>
              </a:rPr>
              <a:t>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i="1" spc="95" dirty="0">
                <a:latin typeface="Times New Roman"/>
                <a:cs typeface="Times New Roman"/>
              </a:rPr>
              <a:t>x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315446" y="5218585"/>
            <a:ext cx="1907988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48309" algn="l"/>
              </a:tabLst>
            </a:pP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spc="-20" dirty="0">
                <a:latin typeface="Times New Roman"/>
                <a:cs typeface="Times New Roman"/>
              </a:rPr>
              <a:t>	</a:t>
            </a:r>
            <a:r>
              <a:rPr sz="1600" i="1" spc="90" dirty="0">
                <a:latin typeface="Times New Roman"/>
                <a:cs typeface="Times New Roman"/>
              </a:rPr>
              <a:t>g</a:t>
            </a:r>
            <a:r>
              <a:rPr sz="2400" spc="-44" baseline="3472" dirty="0">
                <a:latin typeface="Symbol"/>
                <a:cs typeface="Symbol"/>
              </a:rPr>
              <a:t>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553085">
              <a:lnSpc>
                <a:spcPct val="100000"/>
              </a:lnSpc>
              <a:spcBef>
                <a:spcPts val="1180"/>
              </a:spcBef>
              <a:tabLst>
                <a:tab pos="988060" algn="l"/>
              </a:tabLst>
            </a:pP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spc="-20" dirty="0">
                <a:latin typeface="Times New Roman"/>
                <a:cs typeface="Times New Roman"/>
              </a:rPr>
              <a:t>	</a:t>
            </a:r>
            <a:r>
              <a:rPr sz="1600" i="1" spc="90" dirty="0">
                <a:latin typeface="Times New Roman"/>
                <a:cs typeface="Times New Roman"/>
              </a:rPr>
              <a:t>x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76878" y="5471551"/>
            <a:ext cx="1983441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114" dirty="0">
                <a:latin typeface="Times New Roman"/>
                <a:cs typeface="Times New Roman"/>
              </a:rPr>
              <a:t>g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3300" spc="-15" baseline="-12626" dirty="0">
                <a:latin typeface="Symbol"/>
                <a:cs typeface="Symbol"/>
              </a:rPr>
              <a:t></a:t>
            </a:r>
            <a:r>
              <a:rPr sz="3300" spc="-322" baseline="-12626" dirty="0">
                <a:latin typeface="Times New Roman"/>
                <a:cs typeface="Times New Roman"/>
              </a:rPr>
              <a:t> </a:t>
            </a:r>
            <a:r>
              <a:rPr sz="1600" i="1" spc="90" dirty="0">
                <a:latin typeface="Times New Roman"/>
                <a:cs typeface="Times New Roman"/>
              </a:rPr>
              <a:t>g</a:t>
            </a:r>
            <a:r>
              <a:rPr sz="2400" spc="-37" baseline="3472" dirty="0">
                <a:latin typeface="Symbol"/>
                <a:cs typeface="Symbol"/>
              </a:rPr>
              <a:t>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101600">
                <a:lnSpc>
                  <a:spcPct val="100000"/>
                </a:lnSpc>
              </a:pPr>
              <a:t>2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2223" y="751088"/>
            <a:ext cx="5632824" cy="9669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7325">
              <a:lnSpc>
                <a:spcPct val="100000"/>
              </a:lnSpc>
            </a:pPr>
            <a:r>
              <a:rPr sz="1800" b="1" i="1" dirty="0">
                <a:latin typeface="Times New Roman"/>
                <a:cs typeface="Times New Roman"/>
              </a:rPr>
              <a:t>Exercises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sz="1600" b="1" i="1" spc="-5" dirty="0">
                <a:latin typeface="Times New Roman"/>
                <a:cs typeface="Times New Roman"/>
              </a:rPr>
              <a:t>Fin</a:t>
            </a:r>
            <a:r>
              <a:rPr sz="1600" b="1" i="1" dirty="0">
                <a:latin typeface="Times New Roman"/>
                <a:cs typeface="Times New Roman"/>
              </a:rPr>
              <a:t>d</a:t>
            </a:r>
            <a:r>
              <a:rPr sz="1600" b="1" i="1" spc="-5" dirty="0">
                <a:latin typeface="Times New Roman"/>
                <a:cs typeface="Times New Roman"/>
              </a:rPr>
              <a:t> t</a:t>
            </a:r>
            <a:r>
              <a:rPr sz="1600" b="1" i="1" dirty="0">
                <a:latin typeface="Times New Roman"/>
                <a:cs typeface="Times New Roman"/>
              </a:rPr>
              <a:t>he</a:t>
            </a:r>
            <a:r>
              <a:rPr sz="1600" b="1" i="1" spc="-5" dirty="0">
                <a:latin typeface="Times New Roman"/>
                <a:cs typeface="Times New Roman"/>
              </a:rPr>
              <a:t> s</a:t>
            </a:r>
            <a:r>
              <a:rPr sz="1600" b="1" i="1" dirty="0">
                <a:latin typeface="Times New Roman"/>
                <a:cs typeface="Times New Roman"/>
              </a:rPr>
              <a:t>o</a:t>
            </a:r>
            <a:r>
              <a:rPr sz="1600" b="1" i="1" spc="-5" dirty="0">
                <a:latin typeface="Times New Roman"/>
                <a:cs typeface="Times New Roman"/>
              </a:rPr>
              <a:t>luti</a:t>
            </a:r>
            <a:r>
              <a:rPr sz="1600" b="1" i="1" dirty="0">
                <a:latin typeface="Times New Roman"/>
                <a:cs typeface="Times New Roman"/>
              </a:rPr>
              <a:t>on</a:t>
            </a:r>
            <a:r>
              <a:rPr sz="1600" b="1" i="1" spc="-5" dirty="0">
                <a:latin typeface="Times New Roman"/>
                <a:cs typeface="Times New Roman"/>
              </a:rPr>
              <a:t> o</a:t>
            </a:r>
            <a:r>
              <a:rPr sz="1600" b="1" i="1" dirty="0">
                <a:latin typeface="Times New Roman"/>
                <a:cs typeface="Times New Roman"/>
              </a:rPr>
              <a:t>f</a:t>
            </a:r>
            <a:r>
              <a:rPr sz="1600" b="1" i="1" spc="-5" dirty="0">
                <a:latin typeface="Times New Roman"/>
                <a:cs typeface="Times New Roman"/>
              </a:rPr>
              <a:t> th</a:t>
            </a:r>
            <a:r>
              <a:rPr sz="1600" b="1" i="1" dirty="0">
                <a:latin typeface="Times New Roman"/>
                <a:cs typeface="Times New Roman"/>
              </a:rPr>
              <a:t>e</a:t>
            </a:r>
            <a:r>
              <a:rPr sz="1600" b="1" i="1" spc="-5" dirty="0">
                <a:latin typeface="Times New Roman"/>
                <a:cs typeface="Times New Roman"/>
              </a:rPr>
              <a:t> f</a:t>
            </a:r>
            <a:r>
              <a:rPr sz="1600" b="1" i="1" dirty="0">
                <a:latin typeface="Times New Roman"/>
                <a:cs typeface="Times New Roman"/>
              </a:rPr>
              <a:t>o</a:t>
            </a:r>
            <a:r>
              <a:rPr sz="1600" b="1" i="1" spc="-5" dirty="0">
                <a:latin typeface="Times New Roman"/>
                <a:cs typeface="Times New Roman"/>
              </a:rPr>
              <a:t>ll</a:t>
            </a:r>
            <a:r>
              <a:rPr sz="1600" b="1" i="1" dirty="0">
                <a:latin typeface="Times New Roman"/>
                <a:cs typeface="Times New Roman"/>
              </a:rPr>
              <a:t>owing</a:t>
            </a:r>
            <a:r>
              <a:rPr sz="1600" b="1" i="1" spc="-5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Differential</a:t>
            </a:r>
            <a:r>
              <a:rPr sz="1600" b="1" i="1" spc="-5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Equations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8627" y="1449389"/>
            <a:ext cx="20544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1)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3813" y="1425834"/>
            <a:ext cx="3867524" cy="51962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8625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ydx</a:t>
            </a:r>
            <a:r>
              <a:rPr sz="1600" i="1" spc="-9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x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101600">
              <a:lnSpc>
                <a:spcPct val="100000"/>
              </a:lnSpc>
              <a:spcBef>
                <a:spcPts val="1330"/>
              </a:spcBef>
              <a:tabLst>
                <a:tab pos="406400" algn="l"/>
              </a:tabLst>
            </a:pPr>
            <a:r>
              <a:rPr sz="2100" b="1" spc="-15" baseline="1984" dirty="0">
                <a:latin typeface="Times New Roman"/>
                <a:cs typeface="Times New Roman"/>
              </a:rPr>
              <a:t>3)	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spc="90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i="1" spc="150" dirty="0">
                <a:latin typeface="Times New Roman"/>
                <a:cs typeface="Times New Roman"/>
              </a:rPr>
              <a:t>e</a:t>
            </a:r>
            <a:r>
              <a:rPr sz="1350" i="1" spc="-7" baseline="43209" dirty="0">
                <a:latin typeface="Times New Roman"/>
                <a:cs typeface="Times New Roman"/>
              </a:rPr>
              <a:t>y 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130" dirty="0">
                <a:latin typeface="Times New Roman"/>
                <a:cs typeface="Times New Roman"/>
              </a:rPr>
              <a:t>e</a:t>
            </a:r>
            <a:r>
              <a:rPr sz="1350" i="1" spc="165" baseline="43209" dirty="0">
                <a:latin typeface="Times New Roman"/>
                <a:cs typeface="Times New Roman"/>
              </a:rPr>
              <a:t>y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403225">
              <a:lnSpc>
                <a:spcPct val="100000"/>
              </a:lnSpc>
              <a:spcBef>
                <a:spcPts val="885"/>
              </a:spcBef>
            </a:pPr>
            <a:r>
              <a:rPr sz="1600" spc="-10" dirty="0">
                <a:latin typeface="Times New Roman"/>
                <a:cs typeface="Times New Roman"/>
              </a:rPr>
              <a:t>sinh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cos(</a:t>
            </a:r>
            <a:r>
              <a:rPr sz="1600" spc="-215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cosh</a:t>
            </a:r>
            <a:r>
              <a:rPr sz="1600" spc="95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2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sin(</a:t>
            </a:r>
            <a:r>
              <a:rPr sz="1600" spc="-20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endParaRPr sz="1600">
              <a:latin typeface="Times New Roman"/>
              <a:cs typeface="Times New Roman"/>
            </a:endParaRPr>
          </a:p>
          <a:p>
            <a:pPr marL="101600">
              <a:lnSpc>
                <a:spcPct val="100000"/>
              </a:lnSpc>
              <a:spcBef>
                <a:spcPts val="1180"/>
              </a:spcBef>
              <a:tabLst>
                <a:tab pos="406400" algn="l"/>
              </a:tabLst>
            </a:pPr>
            <a:r>
              <a:rPr sz="2100" b="1" spc="-15" baseline="1984" dirty="0">
                <a:latin typeface="Times New Roman"/>
                <a:cs typeface="Times New Roman"/>
              </a:rPr>
              <a:t>7)	</a:t>
            </a:r>
            <a:r>
              <a:rPr sz="1600" spc="-145" dirty="0">
                <a:latin typeface="Times New Roman"/>
                <a:cs typeface="Times New Roman"/>
              </a:rPr>
              <a:t>(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r>
              <a:rPr sz="1600" spc="-2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i="1" spc="90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60" baseline="43209" dirty="0">
                <a:latin typeface="Times New Roman"/>
                <a:cs typeface="Times New Roman"/>
              </a:rPr>
              <a:t> 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90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xydx</a:t>
            </a:r>
            <a:r>
              <a:rPr sz="1600" i="1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428625">
              <a:lnSpc>
                <a:spcPct val="100000"/>
              </a:lnSpc>
              <a:spcBef>
                <a:spcPts val="1035"/>
              </a:spcBef>
            </a:pPr>
            <a:r>
              <a:rPr sz="1600" i="1" spc="-10" dirty="0">
                <a:latin typeface="Times New Roman"/>
                <a:cs typeface="Times New Roman"/>
              </a:rPr>
              <a:t>ydx</a:t>
            </a:r>
            <a:r>
              <a:rPr sz="1600" i="1" spc="-9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Symbol"/>
                <a:cs typeface="Symbol"/>
              </a:rPr>
              <a:t></a:t>
            </a:r>
            <a:r>
              <a:rPr sz="1600" b="1" spc="45" dirty="0">
                <a:latin typeface="Times New Roman"/>
                <a:cs typeface="Times New Roman"/>
              </a:rPr>
              <a:t> 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45" dirty="0">
                <a:latin typeface="Times New Roman"/>
                <a:cs typeface="Times New Roman"/>
              </a:rPr>
              <a:t>(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Symbol"/>
                <a:cs typeface="Symbol"/>
              </a:rPr>
              <a:t></a:t>
            </a:r>
            <a:r>
              <a:rPr sz="1600" b="1" spc="114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Symbol"/>
                <a:cs typeface="Symbol"/>
              </a:rPr>
              <a:t>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  <a:tabLst>
                <a:tab pos="405765" algn="l"/>
              </a:tabLst>
            </a:pPr>
            <a:r>
              <a:rPr sz="2100" b="1" spc="-15" baseline="1984" dirty="0">
                <a:latin typeface="Times New Roman"/>
                <a:cs typeface="Times New Roman"/>
              </a:rPr>
              <a:t>11)	</a:t>
            </a:r>
            <a:r>
              <a:rPr sz="2000" spc="-215" dirty="0">
                <a:latin typeface="Symbol"/>
                <a:cs typeface="Symbol"/>
              </a:rPr>
              <a:t></a:t>
            </a:r>
            <a:r>
              <a:rPr sz="1600" spc="114" dirty="0">
                <a:latin typeface="Times New Roman"/>
                <a:cs typeface="Times New Roman"/>
              </a:rPr>
              <a:t>3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1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cos</a:t>
            </a:r>
            <a:r>
              <a:rPr sz="1600" spc="-25" dirty="0">
                <a:latin typeface="Times New Roman"/>
                <a:cs typeface="Times New Roman"/>
              </a:rPr>
              <a:t>(</a:t>
            </a:r>
            <a:r>
              <a:rPr sz="1600" spc="30" dirty="0">
                <a:latin typeface="Times New Roman"/>
                <a:cs typeface="Times New Roman"/>
              </a:rPr>
              <a:t>3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30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sin(</a:t>
            </a:r>
            <a:r>
              <a:rPr sz="1600" spc="40" dirty="0">
                <a:latin typeface="Times New Roman"/>
                <a:cs typeface="Times New Roman"/>
              </a:rPr>
              <a:t>3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100" dirty="0">
                <a:latin typeface="Times New Roman"/>
                <a:cs typeface="Times New Roman"/>
              </a:rPr>
              <a:t>y</a:t>
            </a:r>
            <a:r>
              <a:rPr sz="2000" spc="-25" dirty="0">
                <a:latin typeface="Symbol"/>
                <a:cs typeface="Symbol"/>
              </a:rPr>
              <a:t></a:t>
            </a:r>
            <a:r>
              <a:rPr sz="1600" spc="-5" dirty="0">
                <a:latin typeface="Times New Roman"/>
                <a:cs typeface="Times New Roman"/>
              </a:rPr>
              <a:t>/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i="1" spc="105" dirty="0">
                <a:latin typeface="Times New Roman"/>
                <a:cs typeface="Times New Roman"/>
              </a:rPr>
              <a:t>y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120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419100">
              <a:lnSpc>
                <a:spcPct val="100000"/>
              </a:lnSpc>
              <a:spcBef>
                <a:spcPts val="855"/>
              </a:spcBef>
            </a:pPr>
            <a:r>
              <a:rPr sz="1600" i="1" spc="-15" dirty="0">
                <a:latin typeface="Times New Roman"/>
                <a:cs typeface="Times New Roman"/>
              </a:rPr>
              <a:t>x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-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y</a:t>
            </a:r>
            <a:r>
              <a:rPr sz="1600" i="1" spc="-10" dirty="0">
                <a:latin typeface="Times New Roman"/>
                <a:cs typeface="Times New Roman"/>
              </a:rPr>
              <a:t>dx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428625">
              <a:lnSpc>
                <a:spcPct val="100000"/>
              </a:lnSpc>
              <a:spcBef>
                <a:spcPts val="930"/>
              </a:spcBef>
            </a:pP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1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cos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30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spc="90" dirty="0">
                <a:latin typeface="Times New Roman"/>
                <a:cs typeface="Times New Roman"/>
              </a:rPr>
              <a:t>3</a:t>
            </a:r>
            <a:r>
              <a:rPr sz="1600" spc="-10" dirty="0">
                <a:latin typeface="Times New Roman"/>
                <a:cs typeface="Times New Roman"/>
              </a:rPr>
              <a:t>sin</a:t>
            </a:r>
            <a:r>
              <a:rPr sz="1600" spc="120" dirty="0">
                <a:latin typeface="Times New Roman"/>
                <a:cs typeface="Times New Roman"/>
              </a:rPr>
              <a:t>(</a:t>
            </a:r>
            <a:r>
              <a:rPr sz="1600" i="1" spc="30" dirty="0">
                <a:latin typeface="Times New Roman"/>
                <a:cs typeface="Times New Roman"/>
              </a:rPr>
              <a:t>x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5" dirty="0">
                <a:latin typeface="Times New Roman"/>
                <a:cs typeface="Times New Roman"/>
              </a:rPr>
              <a:t>d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408940">
              <a:lnSpc>
                <a:spcPct val="100000"/>
              </a:lnSpc>
              <a:spcBef>
                <a:spcPts val="1185"/>
              </a:spcBef>
            </a:pP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1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1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/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70" dirty="0">
                <a:latin typeface="Times New Roman"/>
                <a:cs typeface="Times New Roman"/>
              </a:rPr>
              <a:t>)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37" baseline="43209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428625">
              <a:lnSpc>
                <a:spcPct val="100000"/>
              </a:lnSpc>
              <a:spcBef>
                <a:spcPts val="880"/>
              </a:spcBef>
            </a:pP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1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cos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2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sin</a:t>
            </a:r>
            <a:r>
              <a:rPr sz="1600" spc="12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30" dirty="0">
                <a:latin typeface="Times New Roman"/>
                <a:cs typeface="Times New Roman"/>
              </a:rPr>
              <a:t>)</a:t>
            </a:r>
            <a:r>
              <a:rPr sz="1600" i="1" spc="-15" dirty="0">
                <a:latin typeface="Times New Roman"/>
                <a:cs typeface="Times New Roman"/>
              </a:rPr>
              <a:t>d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409575">
              <a:lnSpc>
                <a:spcPct val="100000"/>
              </a:lnSpc>
              <a:spcBef>
                <a:spcPts val="885"/>
              </a:spcBef>
            </a:pP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2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ydx</a:t>
            </a:r>
            <a:r>
              <a:rPr sz="1600" i="1" spc="-1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x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409575">
              <a:lnSpc>
                <a:spcPct val="100000"/>
              </a:lnSpc>
              <a:spcBef>
                <a:spcPts val="1035"/>
              </a:spcBef>
            </a:pPr>
            <a:r>
              <a:rPr sz="1600" spc="20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sec</a:t>
            </a:r>
            <a:r>
              <a:rPr sz="1600" spc="95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cos(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105" dirty="0">
                <a:latin typeface="Times New Roman"/>
                <a:cs typeface="Times New Roman"/>
              </a:rPr>
              <a:t>0</a:t>
            </a:r>
            <a:r>
              <a:rPr sz="1400" b="1" spc="-5" dirty="0">
                <a:latin typeface="Times New Roman"/>
                <a:cs typeface="Times New Roman"/>
              </a:rPr>
              <a:t>,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5" dirty="0">
                <a:latin typeface="Times New Roman"/>
                <a:cs typeface="Times New Roman"/>
              </a:rPr>
              <a:t>(</a:t>
            </a:r>
            <a:r>
              <a:rPr sz="1600" spc="-5" dirty="0">
                <a:latin typeface="Times New Roman"/>
                <a:cs typeface="Times New Roman"/>
              </a:rPr>
              <a:t>0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408940">
              <a:lnSpc>
                <a:spcPct val="100000"/>
              </a:lnSpc>
              <a:spcBef>
                <a:spcPts val="1180"/>
              </a:spcBef>
            </a:pP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2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sin(</a:t>
            </a:r>
            <a:r>
              <a:rPr sz="1600" spc="-20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cos(</a:t>
            </a:r>
            <a:r>
              <a:rPr sz="1600" spc="-215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r>
              <a:rPr sz="1600" spc="-229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428625">
              <a:lnSpc>
                <a:spcPct val="100000"/>
              </a:lnSpc>
              <a:spcBef>
                <a:spcPts val="830"/>
              </a:spcBef>
            </a:pP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5" dirty="0">
                <a:latin typeface="Times New Roman"/>
                <a:cs typeface="Times New Roman"/>
              </a:rPr>
              <a:t>(</a:t>
            </a:r>
            <a:r>
              <a:rPr sz="1600" spc="-10" dirty="0">
                <a:latin typeface="Times New Roman"/>
                <a:cs typeface="Times New Roman"/>
              </a:rPr>
              <a:t>0)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50" i="1" spc="-40" dirty="0">
                <a:latin typeface="Symbol"/>
                <a:cs typeface="Symbol"/>
              </a:rPr>
              <a:t></a:t>
            </a:r>
            <a:r>
              <a:rPr sz="1650" i="1" spc="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/</a:t>
            </a:r>
            <a:r>
              <a:rPr sz="1600" spc="-1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28707" y="1427478"/>
            <a:ext cx="3138394" cy="4841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ct val="100000"/>
              </a:lnSpc>
              <a:tabLst>
                <a:tab pos="407034" algn="l"/>
              </a:tabLst>
            </a:pPr>
            <a:r>
              <a:rPr sz="2100" b="1" spc="-15" baseline="1984" dirty="0">
                <a:latin typeface="Times New Roman"/>
                <a:cs typeface="Times New Roman"/>
              </a:rPr>
              <a:t>2)	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xdy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yd</a:t>
            </a:r>
            <a:r>
              <a:rPr sz="1600" i="1" spc="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1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/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90" dirty="0">
                <a:latin typeface="Times New Roman"/>
                <a:cs typeface="Times New Roman"/>
              </a:rPr>
              <a:t>x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12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403225" marR="286385" indent="-302260">
              <a:lnSpc>
                <a:spcPct val="156700"/>
              </a:lnSpc>
              <a:spcBef>
                <a:spcPts val="90"/>
              </a:spcBef>
              <a:tabLst>
                <a:tab pos="410209" algn="l"/>
              </a:tabLst>
            </a:pPr>
            <a:r>
              <a:rPr sz="2100" b="1" spc="-15" baseline="1984" dirty="0">
                <a:latin typeface="Times New Roman"/>
                <a:cs typeface="Times New Roman"/>
              </a:rPr>
              <a:t>4)		</a:t>
            </a:r>
            <a:r>
              <a:rPr sz="1600" spc="90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1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ln(</a:t>
            </a:r>
            <a:r>
              <a:rPr sz="1600" spc="-229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i="1" spc="105" dirty="0">
                <a:latin typeface="Times New Roman"/>
                <a:cs typeface="Times New Roman"/>
              </a:rPr>
              <a:t>y</a:t>
            </a:r>
            <a:r>
              <a:rPr sz="1350" spc="-15" baseline="43209" dirty="0">
                <a:latin typeface="Symbol"/>
                <a:cs typeface="Symbol"/>
              </a:rPr>
              <a:t></a:t>
            </a:r>
            <a:r>
              <a:rPr sz="1350" spc="-7" baseline="43209" dirty="0">
                <a:latin typeface="Times New Roman"/>
                <a:cs typeface="Times New Roman"/>
              </a:rPr>
              <a:t>1</a:t>
            </a:r>
            <a:r>
              <a:rPr sz="1350" spc="-202" baseline="43209" dirty="0">
                <a:latin typeface="Times New Roman"/>
                <a:cs typeface="Times New Roman"/>
              </a:rPr>
              <a:t> </a:t>
            </a:r>
            <a:r>
              <a:rPr sz="1600" i="1" spc="90" dirty="0">
                <a:latin typeface="Times New Roman"/>
                <a:cs typeface="Times New Roman"/>
              </a:rPr>
              <a:t>x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spc="-225" baseline="43209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40" dirty="0">
                <a:latin typeface="Times New Roman"/>
                <a:cs typeface="Times New Roman"/>
              </a:rPr>
              <a:t>3</a:t>
            </a:r>
            <a:r>
              <a:rPr sz="1600" i="1" spc="-10" dirty="0">
                <a:latin typeface="Times New Roman"/>
                <a:cs typeface="Times New Roman"/>
              </a:rPr>
              <a:t>r</a:t>
            </a:r>
            <a:r>
              <a:rPr sz="1600" i="1" spc="40" dirty="0">
                <a:latin typeface="Times New Roman"/>
                <a:cs typeface="Times New Roman"/>
              </a:rPr>
              <a:t>e</a:t>
            </a:r>
            <a:r>
              <a:rPr sz="1350" spc="-75" baseline="43209" dirty="0">
                <a:latin typeface="Times New Roman"/>
                <a:cs typeface="Times New Roman"/>
              </a:rPr>
              <a:t>3</a:t>
            </a:r>
            <a:r>
              <a:rPr sz="1425" i="1" spc="-44" baseline="40935" dirty="0">
                <a:latin typeface="Symbol"/>
                <a:cs typeface="Symbol"/>
              </a:rPr>
              <a:t></a:t>
            </a:r>
            <a:r>
              <a:rPr sz="1425" i="1" spc="-52" baseline="4093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700" i="1" spc="-55" dirty="0">
                <a:latin typeface="Symbol"/>
                <a:cs typeface="Symbol"/>
              </a:rPr>
              <a:t></a:t>
            </a:r>
            <a:r>
              <a:rPr sz="1700" i="1" spc="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i="1" spc="40" dirty="0">
                <a:latin typeface="Times New Roman"/>
                <a:cs typeface="Times New Roman"/>
              </a:rPr>
              <a:t>e</a:t>
            </a:r>
            <a:r>
              <a:rPr sz="1350" spc="-67" baseline="43209" dirty="0">
                <a:latin typeface="Times New Roman"/>
                <a:cs typeface="Times New Roman"/>
              </a:rPr>
              <a:t>3</a:t>
            </a:r>
            <a:r>
              <a:rPr sz="1425" i="1" spc="-44" baseline="40935" dirty="0">
                <a:latin typeface="Symbol"/>
                <a:cs typeface="Symbol"/>
              </a:rPr>
              <a:t></a:t>
            </a:r>
            <a:r>
              <a:rPr sz="1425" i="1" spc="-52" baseline="4093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dr</a:t>
            </a:r>
            <a:r>
              <a:rPr sz="1600" i="1" spc="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419100">
              <a:lnSpc>
                <a:spcPct val="100000"/>
              </a:lnSpc>
              <a:spcBef>
                <a:spcPts val="710"/>
              </a:spcBef>
            </a:pPr>
            <a:r>
              <a:rPr sz="1600" i="1" spc="-15" dirty="0">
                <a:latin typeface="Times New Roman"/>
                <a:cs typeface="Times New Roman"/>
              </a:rPr>
              <a:t>x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4</a:t>
            </a:r>
            <a:r>
              <a:rPr sz="1600" spc="-2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ydx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35"/>
              </a:spcBef>
              <a:tabLst>
                <a:tab pos="406400" algn="l"/>
              </a:tabLst>
            </a:pPr>
            <a:r>
              <a:rPr sz="2100" b="1" spc="-15" baseline="1984" dirty="0">
                <a:latin typeface="Times New Roman"/>
                <a:cs typeface="Times New Roman"/>
              </a:rPr>
              <a:t>10)	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229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ydx</a:t>
            </a:r>
            <a:r>
              <a:rPr sz="1600" i="1" spc="-9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Symbol"/>
                <a:cs typeface="Symbol"/>
              </a:rPr>
              <a:t>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5" dirty="0">
                <a:latin typeface="Times New Roman"/>
                <a:cs typeface="Times New Roman"/>
              </a:rPr>
              <a:t>)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179" baseline="43209" dirty="0">
                <a:latin typeface="Times New Roman"/>
                <a:cs typeface="Times New Roman"/>
              </a:rPr>
              <a:t> </a:t>
            </a:r>
            <a:r>
              <a:rPr sz="1350" i="1" spc="-7" baseline="43209" dirty="0">
                <a:latin typeface="Times New Roman"/>
                <a:cs typeface="Times New Roman"/>
              </a:rPr>
              <a:t>x</a:t>
            </a:r>
            <a:r>
              <a:rPr sz="1350" i="1" baseline="43209" dirty="0">
                <a:latin typeface="Times New Roman"/>
                <a:cs typeface="Times New Roman"/>
              </a:rPr>
              <a:t> </a:t>
            </a:r>
            <a:r>
              <a:rPr sz="1350" i="1" spc="157" baseline="43209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Symbol"/>
                <a:cs typeface="Symbol"/>
              </a:rPr>
              <a:t>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403225" marR="9525" algn="just">
              <a:lnSpc>
                <a:spcPct val="144800"/>
              </a:lnSpc>
              <a:spcBef>
                <a:spcPts val="65"/>
              </a:spcBef>
            </a:pPr>
            <a:r>
              <a:rPr sz="1600" spc="-10" dirty="0">
                <a:latin typeface="Times New Roman"/>
                <a:cs typeface="Times New Roman"/>
              </a:rPr>
              <a:t>sin</a:t>
            </a:r>
            <a:r>
              <a:rPr sz="1600" spc="55" dirty="0">
                <a:latin typeface="Times New Roman"/>
                <a:cs typeface="Times New Roman"/>
              </a:rPr>
              <a:t>(</a:t>
            </a:r>
            <a:r>
              <a:rPr sz="1700" i="1" spc="-60" dirty="0">
                <a:latin typeface="Symbol"/>
                <a:cs typeface="Symbol"/>
              </a:rPr>
              <a:t></a:t>
            </a:r>
            <a:r>
              <a:rPr sz="1700" i="1" spc="145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dx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55" dirty="0">
                <a:latin typeface="Symbol"/>
                <a:cs typeface="Symbol"/>
              </a:rPr>
              <a:t></a:t>
            </a:r>
            <a:r>
              <a:rPr sz="1700" i="1" spc="-60" dirty="0">
                <a:latin typeface="Symbol"/>
                <a:cs typeface="Symbol"/>
              </a:rPr>
              <a:t></a:t>
            </a:r>
            <a:r>
              <a:rPr sz="1700" i="1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cos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700" i="1" spc="-60" dirty="0">
                <a:latin typeface="Symbol"/>
                <a:cs typeface="Symbol"/>
              </a:rPr>
              <a:t></a:t>
            </a:r>
            <a:r>
              <a:rPr sz="1700" i="1" spc="145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dy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2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cos</a:t>
            </a:r>
            <a:r>
              <a:rPr sz="1600" spc="-80" dirty="0">
                <a:latin typeface="Times New Roman"/>
                <a:cs typeface="Times New Roman"/>
              </a:rPr>
              <a:t>(</a:t>
            </a:r>
            <a:r>
              <a:rPr sz="1700" i="1" spc="-60" dirty="0">
                <a:latin typeface="Symbol"/>
                <a:cs typeface="Symbol"/>
              </a:rPr>
              <a:t></a:t>
            </a:r>
            <a:r>
              <a:rPr sz="1700" i="1" spc="17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dx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700" i="1" spc="-60" dirty="0">
                <a:latin typeface="Symbol"/>
                <a:cs typeface="Symbol"/>
              </a:rPr>
              <a:t></a:t>
            </a:r>
            <a:r>
              <a:rPr sz="1700" i="1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sin</a:t>
            </a:r>
            <a:r>
              <a:rPr sz="1600" spc="-60" dirty="0">
                <a:latin typeface="Times New Roman"/>
                <a:cs typeface="Times New Roman"/>
              </a:rPr>
              <a:t>(</a:t>
            </a:r>
            <a:r>
              <a:rPr sz="1700" i="1" spc="-60" dirty="0">
                <a:latin typeface="Symbol"/>
                <a:cs typeface="Symbol"/>
              </a:rPr>
              <a:t></a:t>
            </a:r>
            <a:r>
              <a:rPr sz="1700" i="1" spc="165" dirty="0">
                <a:latin typeface="Times New Roman"/>
                <a:cs typeface="Times New Roman"/>
              </a:rPr>
              <a:t> </a:t>
            </a:r>
            <a:r>
              <a:rPr sz="1600" i="1" spc="55" dirty="0">
                <a:latin typeface="Times New Roman"/>
                <a:cs typeface="Times New Roman"/>
              </a:rPr>
              <a:t>y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dy </a:t>
            </a:r>
            <a:r>
              <a:rPr sz="1600" spc="114" dirty="0">
                <a:latin typeface="Times New Roman"/>
                <a:cs typeface="Times New Roman"/>
              </a:rPr>
              <a:t>3</a:t>
            </a:r>
            <a:r>
              <a:rPr sz="1600" i="1" spc="-15" dirty="0">
                <a:latin typeface="Times New Roman"/>
                <a:cs typeface="Times New Roman"/>
              </a:rPr>
              <a:t>y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90" dirty="0">
                <a:latin typeface="Times New Roman"/>
                <a:cs typeface="Times New Roman"/>
              </a:rPr>
              <a:t>2</a:t>
            </a:r>
            <a:r>
              <a:rPr sz="1600" i="1" spc="-15" dirty="0">
                <a:latin typeface="Times New Roman"/>
                <a:cs typeface="Times New Roman"/>
              </a:rPr>
              <a:t>x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408940">
              <a:lnSpc>
                <a:spcPct val="100000"/>
              </a:lnSpc>
              <a:spcBef>
                <a:spcPts val="1185"/>
              </a:spcBef>
            </a:pPr>
            <a:r>
              <a:rPr sz="1600" spc="15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i="1" spc="140" dirty="0">
                <a:latin typeface="Times New Roman"/>
                <a:cs typeface="Times New Roman"/>
              </a:rPr>
              <a:t>e</a:t>
            </a:r>
            <a:r>
              <a:rPr sz="1350" i="1" spc="75" baseline="43209" dirty="0">
                <a:latin typeface="Times New Roman"/>
                <a:cs typeface="Times New Roman"/>
              </a:rPr>
              <a:t>y</a:t>
            </a:r>
            <a:r>
              <a:rPr sz="1350" spc="104" baseline="43209" dirty="0">
                <a:latin typeface="Symbol"/>
                <a:cs typeface="Symbol"/>
              </a:rPr>
              <a:t></a:t>
            </a:r>
            <a:r>
              <a:rPr sz="1350" i="1" spc="127" baseline="43209" dirty="0">
                <a:latin typeface="Times New Roman"/>
                <a:cs typeface="Times New Roman"/>
              </a:rPr>
              <a:t>x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407034">
              <a:lnSpc>
                <a:spcPct val="100000"/>
              </a:lnSpc>
              <a:spcBef>
                <a:spcPts val="880"/>
              </a:spcBef>
            </a:pP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30" dirty="0">
                <a:latin typeface="Times New Roman"/>
                <a:cs typeface="Times New Roman"/>
              </a:rPr>
              <a:t>1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spc="105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0" dirty="0">
                <a:latin typeface="Times New Roman"/>
                <a:cs typeface="Times New Roman"/>
              </a:rPr>
              <a:t> </a:t>
            </a:r>
            <a:r>
              <a:rPr sz="1600" spc="-140" dirty="0">
                <a:latin typeface="Times New Roman"/>
                <a:cs typeface="Times New Roman"/>
              </a:rPr>
              <a:t>1</a:t>
            </a:r>
            <a:r>
              <a:rPr sz="1600" spc="30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403225">
              <a:lnSpc>
                <a:spcPct val="100000"/>
              </a:lnSpc>
              <a:spcBef>
                <a:spcPts val="885"/>
              </a:spcBef>
            </a:pPr>
            <a:r>
              <a:rPr sz="1600" spc="-10" dirty="0">
                <a:latin typeface="Times New Roman"/>
                <a:cs typeface="Times New Roman"/>
              </a:rPr>
              <a:t>sin(</a:t>
            </a:r>
            <a:r>
              <a:rPr sz="1600" spc="-20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cos(</a:t>
            </a:r>
            <a:r>
              <a:rPr sz="1600" spc="-215" dirty="0">
                <a:latin typeface="Times New Roman"/>
                <a:cs typeface="Times New Roman"/>
              </a:rPr>
              <a:t> </a:t>
            </a:r>
            <a:r>
              <a:rPr sz="1600" i="1" spc="55" dirty="0">
                <a:latin typeface="Times New Roman"/>
                <a:cs typeface="Times New Roman"/>
              </a:rPr>
              <a:t>y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406400" marR="5080" indent="2540">
              <a:lnSpc>
                <a:spcPct val="153700"/>
              </a:lnSpc>
              <a:spcBef>
                <a:spcPts val="155"/>
              </a:spcBef>
              <a:tabLst>
                <a:tab pos="1077595" algn="l"/>
              </a:tabLst>
            </a:pPr>
            <a:r>
              <a:rPr sz="1600" spc="90" dirty="0">
                <a:latin typeface="Times New Roman"/>
                <a:cs typeface="Times New Roman"/>
              </a:rPr>
              <a:t>2</a:t>
            </a:r>
            <a:r>
              <a:rPr sz="1600" i="1" spc="95" dirty="0">
                <a:latin typeface="Times New Roman"/>
                <a:cs typeface="Times New Roman"/>
              </a:rPr>
              <a:t>x</a:t>
            </a:r>
            <a:r>
              <a:rPr sz="1350" spc="112" baseline="43209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50" dirty="0">
                <a:latin typeface="Times New Roman"/>
                <a:cs typeface="Times New Roman"/>
              </a:rPr>
              <a:t> </a:t>
            </a:r>
            <a:r>
              <a:rPr sz="1600" spc="40" dirty="0">
                <a:latin typeface="Times New Roman"/>
                <a:cs typeface="Times New Roman"/>
              </a:rPr>
              <a:t>3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105" dirty="0">
                <a:latin typeface="Times New Roman"/>
                <a:cs typeface="Times New Roman"/>
              </a:rPr>
              <a:t>y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217" baseline="43209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r>
              <a:rPr sz="1600" spc="-24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,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-140" dirty="0">
                <a:latin typeface="Times New Roman"/>
                <a:cs typeface="Times New Roman"/>
              </a:rPr>
              <a:t>(1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 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229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x</a:t>
            </a:r>
            <a:r>
              <a:rPr sz="1600" i="1" spc="45" dirty="0">
                <a:latin typeface="Times New Roman"/>
                <a:cs typeface="Times New Roman"/>
              </a:rPr>
              <a:t>y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90" dirty="0">
                <a:latin typeface="Times New Roman"/>
                <a:cs typeface="Times New Roman"/>
              </a:rPr>
              <a:t>2</a:t>
            </a:r>
            <a:r>
              <a:rPr sz="1600" i="1" spc="-15" dirty="0">
                <a:latin typeface="Times New Roman"/>
                <a:cs typeface="Times New Roman"/>
              </a:rPr>
              <a:t>x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1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r>
              <a:rPr sz="1600" spc="-24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,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spc="-60" dirty="0">
                <a:latin typeface="Times New Roman"/>
                <a:cs typeface="Times New Roman"/>
              </a:rPr>
              <a:t>3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58627" y="1943018"/>
            <a:ext cx="20544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5)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33489" y="1942970"/>
            <a:ext cx="20544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6)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33520" y="2183447"/>
            <a:ext cx="20544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8)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58671" y="2436533"/>
            <a:ext cx="20544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9)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28528" y="2689245"/>
            <a:ext cx="31002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12)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53798" y="2934513"/>
            <a:ext cx="31002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13)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28662" y="2934496"/>
            <a:ext cx="31002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14)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53664" y="3166626"/>
            <a:ext cx="31002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15)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28647" y="3166667"/>
            <a:ext cx="31002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16)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53829" y="3407144"/>
            <a:ext cx="31002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17)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28707" y="3407137"/>
            <a:ext cx="31002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18)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53724" y="3648070"/>
            <a:ext cx="310029" cy="5719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19)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1400" b="1" spc="-10" dirty="0">
                <a:latin typeface="Times New Roman"/>
                <a:cs typeface="Times New Roman"/>
              </a:rPr>
              <a:t>21)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028573" y="3648030"/>
            <a:ext cx="310029" cy="5719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20)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1400" b="1" spc="-10" dirty="0">
                <a:latin typeface="Times New Roman"/>
                <a:cs typeface="Times New Roman"/>
              </a:rPr>
              <a:t>22)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53649" y="4117183"/>
            <a:ext cx="310029" cy="5719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23)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400" b="1" spc="-10" dirty="0">
                <a:latin typeface="Times New Roman"/>
                <a:cs typeface="Times New Roman"/>
              </a:rPr>
              <a:t>25)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28647" y="4117167"/>
            <a:ext cx="310029" cy="5719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24)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400" b="1" spc="-10" dirty="0">
                <a:latin typeface="Times New Roman"/>
                <a:cs typeface="Times New Roman"/>
              </a:rPr>
              <a:t>26)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168613" y="4661648"/>
            <a:ext cx="31376" cy="9774"/>
          </a:xfrm>
          <a:custGeom>
            <a:avLst/>
            <a:gdLst/>
            <a:ahLst/>
            <a:cxnLst/>
            <a:rect l="l" t="t" r="r" b="b"/>
            <a:pathLst>
              <a:path w="26670" h="15240">
                <a:moveTo>
                  <a:pt x="0" y="15239"/>
                </a:moveTo>
                <a:lnTo>
                  <a:pt x="26669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199990" y="4663603"/>
            <a:ext cx="47065" cy="42761"/>
          </a:xfrm>
          <a:custGeom>
            <a:avLst/>
            <a:gdLst/>
            <a:ahLst/>
            <a:cxnLst/>
            <a:rect l="l" t="t" r="r" b="b"/>
            <a:pathLst>
              <a:path w="40004" h="66675">
                <a:moveTo>
                  <a:pt x="0" y="0"/>
                </a:moveTo>
                <a:lnTo>
                  <a:pt x="39624" y="66293"/>
                </a:lnTo>
              </a:path>
            </a:pathLst>
          </a:custGeom>
          <a:ln w="126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250194" y="4584434"/>
            <a:ext cx="196476" cy="121766"/>
          </a:xfrm>
          <a:custGeom>
            <a:avLst/>
            <a:gdLst/>
            <a:ahLst/>
            <a:cxnLst/>
            <a:rect l="l" t="t" r="r" b="b"/>
            <a:pathLst>
              <a:path w="167004" h="189865">
                <a:moveTo>
                  <a:pt x="0" y="189737"/>
                </a:moveTo>
                <a:lnTo>
                  <a:pt x="49530" y="0"/>
                </a:lnTo>
                <a:lnTo>
                  <a:pt x="166877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101600">
                <a:lnSpc>
                  <a:spcPct val="100000"/>
                </a:lnSpc>
              </a:pPr>
              <a:t>3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2224" y="748427"/>
            <a:ext cx="4663887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u="heavy" spc="-5" dirty="0">
                <a:latin typeface="Times New Roman"/>
                <a:cs typeface="Times New Roman"/>
              </a:rPr>
              <a:t>Secon</a:t>
            </a:r>
            <a:r>
              <a:rPr sz="1600" b="1" i="1" u="heavy" dirty="0">
                <a:latin typeface="Times New Roman"/>
                <a:cs typeface="Times New Roman"/>
              </a:rPr>
              <a:t>d</a:t>
            </a:r>
            <a:r>
              <a:rPr sz="1600" b="1" i="1" u="heavy" spc="-5" dirty="0">
                <a:latin typeface="Times New Roman"/>
                <a:cs typeface="Times New Roman"/>
              </a:rPr>
              <a:t> Orde</a:t>
            </a:r>
            <a:r>
              <a:rPr sz="1600" b="1" i="1" u="heavy" dirty="0">
                <a:latin typeface="Times New Roman"/>
                <a:cs typeface="Times New Roman"/>
              </a:rPr>
              <a:t>r</a:t>
            </a:r>
            <a:r>
              <a:rPr sz="1600" b="1" i="1" u="heavy" spc="-5" dirty="0">
                <a:latin typeface="Times New Roman"/>
                <a:cs typeface="Times New Roman"/>
              </a:rPr>
              <a:t> Linea</a:t>
            </a:r>
            <a:r>
              <a:rPr sz="1600" b="1" i="1" u="heavy" dirty="0">
                <a:latin typeface="Times New Roman"/>
                <a:cs typeface="Times New Roman"/>
              </a:rPr>
              <a:t>r</a:t>
            </a:r>
            <a:r>
              <a:rPr sz="1600" b="1" i="1" u="heavy" spc="5" dirty="0">
                <a:latin typeface="Times New Roman"/>
                <a:cs typeface="Times New Roman"/>
              </a:rPr>
              <a:t> </a:t>
            </a:r>
            <a:r>
              <a:rPr sz="1600" b="1" i="1" u="heavy" spc="-5" dirty="0">
                <a:latin typeface="Times New Roman"/>
                <a:cs typeface="Times New Roman"/>
              </a:rPr>
              <a:t>Homogeneous</a:t>
            </a:r>
            <a:r>
              <a:rPr sz="1600" b="1" i="1" u="heavy" dirty="0">
                <a:latin typeface="Times New Roman"/>
                <a:cs typeface="Times New Roman"/>
              </a:rPr>
              <a:t> </a:t>
            </a:r>
            <a:r>
              <a:rPr sz="1600" b="1" i="1" u="heavy" spc="-5" dirty="0">
                <a:latin typeface="Times New Roman"/>
                <a:cs typeface="Times New Roman"/>
              </a:rPr>
              <a:t>Equations</a:t>
            </a:r>
            <a:endParaRPr sz="16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840"/>
              </a:spcBef>
            </a:pPr>
            <a:r>
              <a:rPr sz="1400" spc="-10" dirty="0">
                <a:latin typeface="Times New Roman"/>
                <a:cs typeface="Times New Roman"/>
              </a:rPr>
              <a:t>The linear equation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24143" y="1348794"/>
            <a:ext cx="389965" cy="0"/>
          </a:xfrm>
          <a:custGeom>
            <a:avLst/>
            <a:gdLst/>
            <a:ahLst/>
            <a:cxnLst/>
            <a:rect l="l" t="t" r="r" b="b"/>
            <a:pathLst>
              <a:path w="331469">
                <a:moveTo>
                  <a:pt x="0" y="0"/>
                </a:moveTo>
                <a:lnTo>
                  <a:pt x="33146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13267" y="1348794"/>
            <a:ext cx="513976" cy="0"/>
          </a:xfrm>
          <a:custGeom>
            <a:avLst/>
            <a:gdLst/>
            <a:ahLst/>
            <a:cxnLst/>
            <a:rect l="l" t="t" r="r" b="b"/>
            <a:pathLst>
              <a:path w="436879">
                <a:moveTo>
                  <a:pt x="0" y="0"/>
                </a:moveTo>
                <a:lnTo>
                  <a:pt x="43662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48430" y="1348794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22440" y="0"/>
                </a:lnTo>
                <a:lnTo>
                  <a:pt x="101536" y="0"/>
                </a:lnTo>
                <a:lnTo>
                  <a:pt x="21259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665298" y="1266520"/>
            <a:ext cx="5336241" cy="2496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5" dirty="0">
                <a:latin typeface="Times New Roman"/>
                <a:cs typeface="Times New Roman"/>
              </a:rPr>
              <a:t>a</a:t>
            </a:r>
            <a:r>
              <a:rPr sz="1350" i="1" baseline="-24691" dirty="0">
                <a:latin typeface="Times New Roman"/>
                <a:cs typeface="Times New Roman"/>
              </a:rPr>
              <a:t>n</a:t>
            </a:r>
            <a:r>
              <a:rPr sz="1350" i="1" spc="-44" baseline="-24691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2400" i="1" spc="-15" baseline="-43402" dirty="0">
                <a:latin typeface="Times New Roman"/>
                <a:cs typeface="Times New Roman"/>
              </a:rPr>
              <a:t>d</a:t>
            </a:r>
            <a:r>
              <a:rPr sz="2400" i="1" spc="135" baseline="-43402" dirty="0">
                <a:latin typeface="Times New Roman"/>
                <a:cs typeface="Times New Roman"/>
              </a:rPr>
              <a:t>x</a:t>
            </a:r>
            <a:r>
              <a:rPr sz="1350" i="1" baseline="-30864" dirty="0">
                <a:latin typeface="Times New Roman"/>
                <a:cs typeface="Times New Roman"/>
              </a:rPr>
              <a:t>n  </a:t>
            </a:r>
            <a:r>
              <a:rPr sz="1350" i="1" spc="30" baseline="-3086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5" dirty="0">
                <a:latin typeface="Times New Roman"/>
                <a:cs typeface="Times New Roman"/>
              </a:rPr>
              <a:t>a</a:t>
            </a:r>
            <a:r>
              <a:rPr sz="1350" i="1" spc="37" baseline="-24691" dirty="0">
                <a:latin typeface="Times New Roman"/>
                <a:cs typeface="Times New Roman"/>
              </a:rPr>
              <a:t>n</a:t>
            </a:r>
            <a:r>
              <a:rPr sz="1350" spc="-104" baseline="-24691" dirty="0">
                <a:latin typeface="Symbol"/>
                <a:cs typeface="Symbol"/>
              </a:rPr>
              <a:t>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r>
              <a:rPr sz="1350" spc="-172" baseline="-24691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2400" i="1" spc="-15" baseline="-43402" dirty="0">
                <a:latin typeface="Times New Roman"/>
                <a:cs typeface="Times New Roman"/>
              </a:rPr>
              <a:t>d</a:t>
            </a:r>
            <a:r>
              <a:rPr sz="2400" i="1" spc="120" baseline="-43402" dirty="0">
                <a:latin typeface="Times New Roman"/>
                <a:cs typeface="Times New Roman"/>
              </a:rPr>
              <a:t>x</a:t>
            </a:r>
            <a:r>
              <a:rPr sz="1350" i="1" spc="52" baseline="-30864" dirty="0">
                <a:latin typeface="Times New Roman"/>
                <a:cs typeface="Times New Roman"/>
              </a:rPr>
              <a:t>n</a:t>
            </a:r>
            <a:r>
              <a:rPr sz="1350" spc="-104" baseline="-30864" dirty="0">
                <a:latin typeface="Symbol"/>
                <a:cs typeface="Symbol"/>
              </a:rPr>
              <a:t></a:t>
            </a:r>
            <a:r>
              <a:rPr sz="1350" baseline="-30864" dirty="0">
                <a:latin typeface="Times New Roman"/>
                <a:cs typeface="Times New Roman"/>
              </a:rPr>
              <a:t>1  </a:t>
            </a:r>
            <a:r>
              <a:rPr sz="1350" spc="-97" baseline="-3086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...</a:t>
            </a:r>
            <a:r>
              <a:rPr sz="1600" spc="-19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90" dirty="0">
                <a:latin typeface="Times New Roman"/>
                <a:cs typeface="Times New Roman"/>
              </a:rPr>
              <a:t>a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r>
              <a:rPr sz="1350" spc="-172" baseline="-24691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2400" i="1" spc="-15" baseline="-43402" dirty="0">
                <a:latin typeface="Times New Roman"/>
                <a:cs typeface="Times New Roman"/>
              </a:rPr>
              <a:t>dx</a:t>
            </a:r>
            <a:r>
              <a:rPr sz="2400" i="1" spc="37" baseline="-43402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a</a:t>
            </a:r>
            <a:r>
              <a:rPr sz="1350" baseline="-24691" dirty="0">
                <a:latin typeface="Times New Roman"/>
                <a:cs typeface="Times New Roman"/>
              </a:rPr>
              <a:t>0</a:t>
            </a:r>
            <a:r>
              <a:rPr sz="1350" spc="-75" baseline="-24691" dirty="0">
                <a:latin typeface="Times New Roman"/>
                <a:cs typeface="Times New Roman"/>
              </a:rPr>
              <a:t> </a:t>
            </a:r>
            <a:r>
              <a:rPr sz="1600" spc="105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21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105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09832" y="1173411"/>
            <a:ext cx="5184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-15" baseline="-24305" dirty="0">
                <a:latin typeface="Times New Roman"/>
                <a:cs typeface="Times New Roman"/>
              </a:rPr>
              <a:t>d</a:t>
            </a:r>
            <a:r>
              <a:rPr sz="2400" i="1" spc="-247" baseline="-24305" dirty="0">
                <a:latin typeface="Times New Roman"/>
                <a:cs typeface="Times New Roman"/>
              </a:rPr>
              <a:t> </a:t>
            </a:r>
            <a:r>
              <a:rPr sz="900" i="1" spc="35" dirty="0">
                <a:latin typeface="Times New Roman"/>
                <a:cs typeface="Times New Roman"/>
              </a:rPr>
              <a:t>n</a:t>
            </a:r>
            <a:r>
              <a:rPr sz="900" spc="-75" dirty="0">
                <a:latin typeface="Symbol"/>
                <a:cs typeface="Symbol"/>
              </a:rPr>
              <a:t></a:t>
            </a:r>
            <a:r>
              <a:rPr sz="900" dirty="0">
                <a:latin typeface="Times New Roman"/>
                <a:cs typeface="Times New Roman"/>
              </a:rPr>
              <a:t>1</a:t>
            </a:r>
            <a:r>
              <a:rPr sz="900" spc="-65" dirty="0">
                <a:latin typeface="Times New Roman"/>
                <a:cs typeface="Times New Roman"/>
              </a:rPr>
              <a:t> </a:t>
            </a:r>
            <a:r>
              <a:rPr sz="2400" i="1" spc="-15" baseline="-24305" dirty="0">
                <a:latin typeface="Times New Roman"/>
                <a:cs typeface="Times New Roman"/>
              </a:rPr>
              <a:t>y</a:t>
            </a:r>
            <a:endParaRPr sz="2400" baseline="-24305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45098" y="1187469"/>
            <a:ext cx="25549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dy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20976" y="1174582"/>
            <a:ext cx="39519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-165" dirty="0">
                <a:latin typeface="Times New Roman"/>
                <a:cs typeface="Times New Roman"/>
              </a:rPr>
              <a:t> </a:t>
            </a:r>
            <a:r>
              <a:rPr sz="1350" i="1" baseline="43209" dirty="0">
                <a:latin typeface="Times New Roman"/>
                <a:cs typeface="Times New Roman"/>
              </a:rPr>
              <a:t>n</a:t>
            </a:r>
            <a:r>
              <a:rPr sz="1350" i="1" spc="30" baseline="43209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32177" y="1568533"/>
            <a:ext cx="720762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if 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29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r>
              <a:rPr sz="1600" spc="1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then</a:t>
            </a:r>
            <a:r>
              <a:rPr sz="1400" spc="-5" dirty="0">
                <a:latin typeface="Times New Roman"/>
                <a:cs typeface="Times New Roman"/>
              </a:rPr>
              <a:t> it is </a:t>
            </a:r>
            <a:r>
              <a:rPr sz="1400" spc="-10" dirty="0">
                <a:latin typeface="Times New Roman"/>
                <a:cs typeface="Times New Roman"/>
              </a:rPr>
              <a:t>called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homogeneou</a:t>
            </a:r>
            <a:r>
              <a:rPr sz="1400" b="1" i="1" spc="-5" dirty="0">
                <a:latin typeface="Times New Roman"/>
                <a:cs typeface="Times New Roman"/>
              </a:rPr>
              <a:t>s</a:t>
            </a:r>
            <a:r>
              <a:rPr sz="1400" spc="-5" dirty="0">
                <a:latin typeface="Times New Roman"/>
                <a:cs typeface="Times New Roman"/>
              </a:rPr>
              <a:t>;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otherwise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called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non-homogeneou</a:t>
            </a:r>
            <a:r>
              <a:rPr sz="1400" b="1" i="1" spc="-20" dirty="0">
                <a:latin typeface="Times New Roman"/>
                <a:cs typeface="Times New Roman"/>
              </a:rPr>
              <a:t>s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32224" y="2002904"/>
            <a:ext cx="3139141" cy="913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u="heavy" dirty="0">
                <a:latin typeface="Times New Roman"/>
                <a:cs typeface="Times New Roman"/>
              </a:rPr>
              <a:t>Linear</a:t>
            </a:r>
            <a:r>
              <a:rPr sz="1600" b="1" i="1" u="heavy" spc="-5" dirty="0">
                <a:latin typeface="Times New Roman"/>
                <a:cs typeface="Times New Roman"/>
              </a:rPr>
              <a:t> </a:t>
            </a:r>
            <a:r>
              <a:rPr sz="1600" b="1" i="1" u="heavy" dirty="0">
                <a:latin typeface="Times New Roman"/>
                <a:cs typeface="Times New Roman"/>
              </a:rPr>
              <a:t>Diffe</a:t>
            </a:r>
            <a:r>
              <a:rPr sz="1600" b="1" i="1" u="heavy" spc="-10" dirty="0">
                <a:latin typeface="Times New Roman"/>
                <a:cs typeface="Times New Roman"/>
              </a:rPr>
              <a:t>r</a:t>
            </a:r>
            <a:r>
              <a:rPr sz="1600" b="1" i="1" u="heavy" dirty="0">
                <a:latin typeface="Times New Roman"/>
                <a:cs typeface="Times New Roman"/>
              </a:rPr>
              <a:t>ential Ope</a:t>
            </a:r>
            <a:r>
              <a:rPr sz="1600" b="1" i="1" u="heavy" spc="-10" dirty="0">
                <a:latin typeface="Times New Roman"/>
                <a:cs typeface="Times New Roman"/>
              </a:rPr>
              <a:t>r</a:t>
            </a:r>
            <a:r>
              <a:rPr sz="1600" b="1" i="1" u="heavy" dirty="0">
                <a:latin typeface="Times New Roman"/>
                <a:cs typeface="Times New Roman"/>
              </a:rPr>
              <a:t>a</a:t>
            </a:r>
            <a:r>
              <a:rPr sz="1600" b="1" i="1" u="heavy" spc="-10" dirty="0">
                <a:latin typeface="Times New Roman"/>
                <a:cs typeface="Times New Roman"/>
              </a:rPr>
              <a:t>t</a:t>
            </a:r>
            <a:r>
              <a:rPr sz="1600" b="1" i="1" u="heavy" dirty="0">
                <a:latin typeface="Times New Roman"/>
                <a:cs typeface="Times New Roman"/>
              </a:rPr>
              <a:t>or</a:t>
            </a:r>
            <a:endParaRPr sz="1600">
              <a:latin typeface="Times New Roman"/>
              <a:cs typeface="Times New Roman"/>
            </a:endParaRPr>
          </a:p>
          <a:p>
            <a:pPr marL="12700" marR="5080" indent="342265">
              <a:lnSpc>
                <a:spcPct val="138500"/>
              </a:lnSpc>
              <a:spcBef>
                <a:spcPts val="190"/>
              </a:spcBef>
              <a:tabLst>
                <a:tab pos="2490470" algn="l"/>
              </a:tabLst>
            </a:pPr>
            <a:r>
              <a:rPr sz="1400" spc="-5" dirty="0">
                <a:latin typeface="Times New Roman"/>
                <a:cs typeface="Times New Roman"/>
              </a:rPr>
              <a:t>It  </a:t>
            </a:r>
            <a:r>
              <a:rPr sz="1400" spc="-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1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convenient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1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1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introduce differentiation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1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with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1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respect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1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61749" y="2211290"/>
            <a:ext cx="4250765" cy="65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" marR="5080" indent="-15875">
              <a:lnSpc>
                <a:spcPct val="131600"/>
              </a:lnSpc>
              <a:tabLst>
                <a:tab pos="1015365" algn="l"/>
                <a:tab pos="1307465" algn="l"/>
                <a:tab pos="1589405" algn="l"/>
                <a:tab pos="2225040" algn="l"/>
                <a:tab pos="3006090" algn="l"/>
              </a:tabLst>
            </a:pPr>
            <a:r>
              <a:rPr sz="1400" spc="-10" dirty="0">
                <a:latin typeface="Times New Roman"/>
                <a:cs typeface="Times New Roman"/>
              </a:rPr>
              <a:t>the  </a:t>
            </a:r>
            <a:r>
              <a:rPr sz="1400" spc="-1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sy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0" dirty="0">
                <a:latin typeface="Times New Roman"/>
                <a:cs typeface="Times New Roman"/>
              </a:rPr>
              <a:t>bol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600" i="1" spc="-15" dirty="0">
                <a:latin typeface="Times New Roman"/>
                <a:cs typeface="Times New Roman"/>
              </a:rPr>
              <a:t>D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to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1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represent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1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1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operation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1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 That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is,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1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we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1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write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Df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spc="105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to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mea</a:t>
            </a:r>
            <a:r>
              <a:rPr sz="1400" spc="-10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df</a:t>
            </a:r>
            <a:r>
              <a:rPr sz="1600" i="1" dirty="0">
                <a:latin typeface="Times New Roman"/>
                <a:cs typeface="Times New Roman"/>
              </a:rPr>
              <a:t> </a:t>
            </a:r>
            <a:r>
              <a:rPr sz="1600" i="1" spc="-1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/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1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2282" y="2636453"/>
            <a:ext cx="642918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Further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0" dirty="0">
                <a:latin typeface="Times New Roman"/>
                <a:cs typeface="Times New Roman"/>
              </a:rPr>
              <a:t>ore,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define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powers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2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D</a:t>
            </a:r>
            <a:r>
              <a:rPr sz="1600" i="1" spc="1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mean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taking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successive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derivatives: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830619" y="3028434"/>
            <a:ext cx="418353" cy="0"/>
          </a:xfrm>
          <a:custGeom>
            <a:avLst/>
            <a:gdLst/>
            <a:ahLst/>
            <a:cxnLst/>
            <a:rect l="l" t="t" r="r" b="b"/>
            <a:pathLst>
              <a:path w="355600">
                <a:moveTo>
                  <a:pt x="0" y="0"/>
                </a:moveTo>
                <a:lnTo>
                  <a:pt x="35509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672784" y="2867108"/>
            <a:ext cx="2678206" cy="315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080260" algn="l"/>
              </a:tabLst>
            </a:pPr>
            <a:r>
              <a:rPr sz="1600" i="1" spc="90" dirty="0">
                <a:latin typeface="Times New Roman"/>
                <a:cs typeface="Times New Roman"/>
              </a:rPr>
              <a:t>D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-112" baseline="43209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i="1" spc="-35" dirty="0">
                <a:latin typeface="Times New Roman"/>
                <a:cs typeface="Times New Roman"/>
              </a:rPr>
              <a:t>D</a:t>
            </a:r>
            <a:r>
              <a:rPr sz="2050" spc="-360" dirty="0">
                <a:latin typeface="Symbol"/>
                <a:cs typeface="Symbol"/>
              </a:rPr>
              <a:t></a:t>
            </a:r>
            <a:r>
              <a:rPr sz="1600" i="1" spc="-10" dirty="0">
                <a:latin typeface="Times New Roman"/>
                <a:cs typeface="Times New Roman"/>
              </a:rPr>
              <a:t>Df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spc="105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85" dirty="0">
                <a:latin typeface="Times New Roman"/>
                <a:cs typeface="Times New Roman"/>
              </a:rPr>
              <a:t>)</a:t>
            </a:r>
            <a:r>
              <a:rPr sz="2050" spc="-65" dirty="0">
                <a:latin typeface="Symbol"/>
                <a:cs typeface="Symbol"/>
              </a:rPr>
              <a:t>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2400" i="1" spc="-15" baseline="34722" dirty="0">
                <a:latin typeface="Times New Roman"/>
                <a:cs typeface="Times New Roman"/>
              </a:rPr>
              <a:t>d</a:t>
            </a:r>
            <a:r>
              <a:rPr sz="2400" i="1" baseline="34722" dirty="0">
                <a:latin typeface="Times New Roman"/>
                <a:cs typeface="Times New Roman"/>
              </a:rPr>
              <a:t>	</a:t>
            </a:r>
            <a:r>
              <a:rPr sz="2400" i="1" spc="-7" baseline="34722" dirty="0">
                <a:latin typeface="Times New Roman"/>
                <a:cs typeface="Times New Roman"/>
              </a:rPr>
              <a:t>f</a:t>
            </a:r>
            <a:r>
              <a:rPr sz="2400" i="1" baseline="34722" dirty="0">
                <a:latin typeface="Times New Roman"/>
                <a:cs typeface="Times New Roman"/>
              </a:rPr>
              <a:t> </a:t>
            </a:r>
            <a:r>
              <a:rPr sz="2400" i="1" spc="-240" baseline="34722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150248" y="3028434"/>
            <a:ext cx="409388" cy="0"/>
          </a:xfrm>
          <a:custGeom>
            <a:avLst/>
            <a:gdLst/>
            <a:ahLst/>
            <a:cxnLst/>
            <a:rect l="l" t="t" r="r" b="b"/>
            <a:pathLst>
              <a:path w="347979">
                <a:moveTo>
                  <a:pt x="0" y="0"/>
                </a:moveTo>
                <a:lnTo>
                  <a:pt x="34747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860382" y="3035955"/>
            <a:ext cx="36538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34005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95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	</a:t>
            </a: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55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3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82406" y="2854170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77936" y="2867108"/>
            <a:ext cx="2418229" cy="3770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60" dirty="0">
                <a:latin typeface="Times New Roman"/>
                <a:cs typeface="Times New Roman"/>
              </a:rPr>
              <a:t>D</a:t>
            </a:r>
            <a:r>
              <a:rPr sz="1350" baseline="43209" dirty="0">
                <a:latin typeface="Times New Roman"/>
                <a:cs typeface="Times New Roman"/>
              </a:rPr>
              <a:t>3 </a:t>
            </a:r>
            <a:r>
              <a:rPr sz="1350" spc="-150" baseline="43209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i="1" spc="-20" dirty="0">
                <a:latin typeface="Times New Roman"/>
                <a:cs typeface="Times New Roman"/>
              </a:rPr>
              <a:t>D</a:t>
            </a:r>
            <a:r>
              <a:rPr sz="2450" spc="-625" dirty="0">
                <a:latin typeface="Symbol"/>
                <a:cs typeface="Symbol"/>
              </a:rPr>
              <a:t></a:t>
            </a:r>
            <a:r>
              <a:rPr sz="1600" i="1" spc="90" dirty="0">
                <a:latin typeface="Times New Roman"/>
                <a:cs typeface="Times New Roman"/>
              </a:rPr>
              <a:t>D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-104" baseline="43209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spc="105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60" dirty="0">
                <a:latin typeface="Times New Roman"/>
                <a:cs typeface="Times New Roman"/>
              </a:rPr>
              <a:t>)</a:t>
            </a:r>
            <a:r>
              <a:rPr sz="2450" spc="-335" dirty="0">
                <a:latin typeface="Symbol"/>
                <a:cs typeface="Symbol"/>
              </a:rPr>
              <a:t>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2400" i="1" spc="-15" baseline="34722" dirty="0">
                <a:latin typeface="Times New Roman"/>
                <a:cs typeface="Times New Roman"/>
              </a:rPr>
              <a:t>d</a:t>
            </a:r>
            <a:endParaRPr sz="2400" baseline="34722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296613" y="2854170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416950" y="2867108"/>
            <a:ext cx="963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5" dirty="0">
                <a:latin typeface="Times New Roman"/>
                <a:cs typeface="Times New Roman"/>
              </a:rPr>
              <a:t>f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171304" y="3436004"/>
            <a:ext cx="418353" cy="0"/>
          </a:xfrm>
          <a:custGeom>
            <a:avLst/>
            <a:gdLst/>
            <a:ahLst/>
            <a:cxnLst/>
            <a:rect l="l" t="t" r="r" b="b"/>
            <a:pathLst>
              <a:path w="355600">
                <a:moveTo>
                  <a:pt x="0" y="0"/>
                </a:moveTo>
                <a:lnTo>
                  <a:pt x="35509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823934" y="3436004"/>
            <a:ext cx="258482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112242" y="0"/>
                </a:lnTo>
                <a:lnTo>
                  <a:pt x="101536" y="0"/>
                </a:lnTo>
                <a:lnTo>
                  <a:pt x="168694" y="0"/>
                </a:lnTo>
                <a:lnTo>
                  <a:pt x="157987" y="0"/>
                </a:lnTo>
                <a:lnTo>
                  <a:pt x="21945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661623" y="3274679"/>
            <a:ext cx="62431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079875" algn="l"/>
              </a:tabLst>
            </a:pPr>
            <a:r>
              <a:rPr sz="1600" spc="75" dirty="0">
                <a:latin typeface="Times New Roman"/>
                <a:cs typeface="Times New Roman"/>
              </a:rPr>
              <a:t>(</a:t>
            </a:r>
            <a:r>
              <a:rPr sz="1600" i="1" spc="95" dirty="0">
                <a:latin typeface="Times New Roman"/>
                <a:cs typeface="Times New Roman"/>
              </a:rPr>
              <a:t>D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D</a:t>
            </a:r>
            <a:r>
              <a:rPr sz="1600" i="1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2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spc="105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i="1" spc="90" dirty="0">
                <a:latin typeface="Times New Roman"/>
                <a:cs typeface="Times New Roman"/>
              </a:rPr>
              <a:t>D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-112" baseline="43209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Df</a:t>
            </a:r>
            <a:r>
              <a:rPr sz="1600" i="1" spc="-30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2400" i="1" spc="-15" baseline="34722" dirty="0">
                <a:latin typeface="Times New Roman"/>
                <a:cs typeface="Times New Roman"/>
              </a:rPr>
              <a:t>d</a:t>
            </a:r>
            <a:r>
              <a:rPr sz="2400" i="1" baseline="34722" dirty="0">
                <a:latin typeface="Times New Roman"/>
                <a:cs typeface="Times New Roman"/>
              </a:rPr>
              <a:t>	</a:t>
            </a:r>
            <a:r>
              <a:rPr sz="2400" i="1" spc="-7" baseline="34722" dirty="0">
                <a:latin typeface="Times New Roman"/>
                <a:cs typeface="Times New Roman"/>
              </a:rPr>
              <a:t>f</a:t>
            </a:r>
            <a:r>
              <a:rPr sz="2400" i="1" baseline="34722" dirty="0">
                <a:latin typeface="Times New Roman"/>
                <a:cs typeface="Times New Roman"/>
              </a:rPr>
              <a:t> </a:t>
            </a:r>
            <a:r>
              <a:rPr sz="2400" i="1" spc="-67" baseline="34722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2400" i="1" spc="-15" baseline="34722" dirty="0">
                <a:latin typeface="Times New Roman"/>
                <a:cs typeface="Times New Roman"/>
              </a:rPr>
              <a:t>df</a:t>
            </a:r>
            <a:r>
              <a:rPr sz="2400" i="1" baseline="34722" dirty="0">
                <a:latin typeface="Times New Roman"/>
                <a:cs typeface="Times New Roman"/>
              </a:rPr>
              <a:t> </a:t>
            </a:r>
            <a:r>
              <a:rPr sz="2400" i="1" spc="-75" baseline="34722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201395" y="3443525"/>
            <a:ext cx="88078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43560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90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	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323091" y="3261740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593053" y="4658715"/>
            <a:ext cx="388471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2994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832224" y="4057860"/>
            <a:ext cx="6659282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u="heavy" dirty="0">
                <a:latin typeface="Times New Roman"/>
                <a:cs typeface="Times New Roman"/>
              </a:rPr>
              <a:t>The Characteristic Equation</a:t>
            </a:r>
            <a:endParaRPr sz="16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840"/>
              </a:spcBef>
            </a:pPr>
            <a:r>
              <a:rPr sz="1400" spc="-10" dirty="0">
                <a:latin typeface="Times New Roman"/>
                <a:cs typeface="Times New Roman"/>
              </a:rPr>
              <a:t>The linear second order equation with </a:t>
            </a:r>
            <a:r>
              <a:rPr sz="1400" spc="-15" dirty="0">
                <a:latin typeface="Times New Roman"/>
                <a:cs typeface="Times New Roman"/>
              </a:rPr>
              <a:t>c</a:t>
            </a:r>
            <a:r>
              <a:rPr sz="1400" spc="-10" dirty="0">
                <a:latin typeface="Times New Roman"/>
                <a:cs typeface="Times New Roman"/>
              </a:rPr>
              <a:t>onstant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real-nu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0" dirty="0">
                <a:latin typeface="Times New Roman"/>
                <a:cs typeface="Times New Roman"/>
              </a:rPr>
              <a:t>ber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coefficients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496696" y="4658715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22440" y="0"/>
                </a:lnTo>
                <a:lnTo>
                  <a:pt x="101536" y="0"/>
                </a:lnTo>
                <a:lnTo>
                  <a:pt x="21259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018205" y="4576442"/>
            <a:ext cx="15583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80"/>
              </a:lnSpc>
              <a:tabLst>
                <a:tab pos="662940" algn="l"/>
              </a:tabLst>
            </a:pP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a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by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417195">
              <a:lnSpc>
                <a:spcPts val="1580"/>
              </a:lnSpc>
            </a:pPr>
            <a:r>
              <a:rPr sz="1600" i="1" spc="-10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608488" y="4666237"/>
            <a:ext cx="3376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80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589618" y="4484451"/>
            <a:ext cx="3929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-165" dirty="0">
                <a:latin typeface="Times New Roman"/>
                <a:cs typeface="Times New Roman"/>
              </a:rPr>
              <a:t> 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492422" y="4497391"/>
            <a:ext cx="25549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dy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32208" y="4884440"/>
            <a:ext cx="4723652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or, </a:t>
            </a:r>
            <a:r>
              <a:rPr sz="1400" spc="-10" dirty="0">
                <a:latin typeface="Times New Roman"/>
                <a:cs typeface="Times New Roman"/>
              </a:rPr>
              <a:t>in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operator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notation</a:t>
            </a:r>
            <a:endParaRPr sz="1400">
              <a:latin typeface="Times New Roman"/>
              <a:cs typeface="Times New Roman"/>
            </a:endParaRPr>
          </a:p>
          <a:p>
            <a:pPr marL="2346960" marR="5080" indent="5715">
              <a:lnSpc>
                <a:spcPts val="2910"/>
              </a:lnSpc>
              <a:spcBef>
                <a:spcPts val="210"/>
              </a:spcBef>
            </a:pPr>
            <a:r>
              <a:rPr sz="1600" spc="75" dirty="0">
                <a:latin typeface="Times New Roman"/>
                <a:cs typeface="Times New Roman"/>
              </a:rPr>
              <a:t>(</a:t>
            </a:r>
            <a:r>
              <a:rPr sz="1600" i="1" spc="95" dirty="0">
                <a:latin typeface="Times New Roman"/>
                <a:cs typeface="Times New Roman"/>
              </a:rPr>
              <a:t>D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aD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i="1" spc="15" dirty="0">
                <a:latin typeface="Times New Roman"/>
                <a:cs typeface="Times New Roman"/>
              </a:rPr>
              <a:t>b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 </a:t>
            </a:r>
            <a:r>
              <a:rPr sz="1600" spc="75" dirty="0">
                <a:latin typeface="Times New Roman"/>
                <a:cs typeface="Times New Roman"/>
              </a:rPr>
              <a:t>(</a:t>
            </a:r>
            <a:r>
              <a:rPr sz="1600" i="1" spc="-15" dirty="0">
                <a:latin typeface="Times New Roman"/>
                <a:cs typeface="Times New Roman"/>
              </a:rPr>
              <a:t>D</a:t>
            </a:r>
            <a:r>
              <a:rPr sz="1600" i="1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i="1" spc="-240" dirty="0">
                <a:latin typeface="Times New Roman"/>
                <a:cs typeface="Times New Roman"/>
              </a:rPr>
              <a:t>r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r>
              <a:rPr sz="1350" spc="-179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75" dirty="0">
                <a:latin typeface="Times New Roman"/>
                <a:cs typeface="Times New Roman"/>
              </a:rPr>
              <a:t>(</a:t>
            </a:r>
            <a:r>
              <a:rPr sz="1600" i="1" spc="-15" dirty="0">
                <a:latin typeface="Times New Roman"/>
                <a:cs typeface="Times New Roman"/>
              </a:rPr>
              <a:t>D</a:t>
            </a:r>
            <a:r>
              <a:rPr sz="1600" i="1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i="1" spc="-135" dirty="0">
                <a:latin typeface="Times New Roman"/>
                <a:cs typeface="Times New Roman"/>
              </a:rPr>
              <a:t>r</a:t>
            </a:r>
            <a:r>
              <a:rPr sz="1350" baseline="-24691" dirty="0">
                <a:latin typeface="Times New Roman"/>
                <a:cs typeface="Times New Roman"/>
              </a:rPr>
              <a:t>2</a:t>
            </a:r>
            <a:r>
              <a:rPr sz="1350" spc="-75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101600">
                <a:lnSpc>
                  <a:spcPct val="100000"/>
                </a:lnSpc>
              </a:pPr>
              <a:t>4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07540" y="951974"/>
            <a:ext cx="388471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2994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211183" y="951974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22377" y="0"/>
                </a:lnTo>
                <a:lnTo>
                  <a:pt x="101600" y="0"/>
                </a:lnTo>
                <a:lnTo>
                  <a:pt x="21259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2224" y="2624721"/>
            <a:ext cx="3980328" cy="520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720"/>
              </a:spcBef>
            </a:pPr>
            <a:r>
              <a:rPr sz="1400" spc="-10" dirty="0">
                <a:latin typeface="Times New Roman"/>
                <a:cs typeface="Times New Roman"/>
              </a:rPr>
              <a:t>Solve the following differential equations: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2327" y="3131513"/>
            <a:ext cx="26296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(a)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60928" y="3198500"/>
            <a:ext cx="388471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2994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83977" y="3198500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22453" y="0"/>
                </a:lnTo>
                <a:lnTo>
                  <a:pt x="101511" y="0"/>
                </a:lnTo>
                <a:lnTo>
                  <a:pt x="21259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86110" y="3116246"/>
            <a:ext cx="139027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24815" algn="l"/>
              </a:tabLst>
            </a:pP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2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r>
              <a:rPr sz="1600" spc="-1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76243" y="3206138"/>
            <a:ext cx="8621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27685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90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	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57612" y="3024344"/>
            <a:ext cx="87854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41655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-165" dirty="0">
                <a:latin typeface="Times New Roman"/>
                <a:cs typeface="Times New Roman"/>
              </a:rPr>
              <a:t> 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64856" y="3131472"/>
            <a:ext cx="27417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(b)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908176" y="3198500"/>
            <a:ext cx="388471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2994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80038" y="3198500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22453" y="0"/>
                </a:lnTo>
                <a:lnTo>
                  <a:pt x="101511" y="0"/>
                </a:lnTo>
                <a:lnTo>
                  <a:pt x="21259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60928" y="3606069"/>
            <a:ext cx="388471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2994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32791" y="3606069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22453" y="0"/>
                </a:lnTo>
                <a:lnTo>
                  <a:pt x="101511" y="0"/>
                </a:lnTo>
                <a:lnTo>
                  <a:pt x="21259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54792" y="3606069"/>
            <a:ext cx="387724" cy="0"/>
          </a:xfrm>
          <a:custGeom>
            <a:avLst/>
            <a:gdLst/>
            <a:ahLst/>
            <a:cxnLst/>
            <a:rect l="l" t="t" r="r" b="b"/>
            <a:pathLst>
              <a:path w="329564">
                <a:moveTo>
                  <a:pt x="0" y="0"/>
                </a:moveTo>
                <a:lnTo>
                  <a:pt x="32918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923506" y="3116245"/>
            <a:ext cx="1869141" cy="772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0680">
              <a:lnSpc>
                <a:spcPts val="1580"/>
              </a:lnSpc>
              <a:tabLst>
                <a:tab pos="900430" algn="l"/>
              </a:tabLst>
            </a:pP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4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4</a:t>
            </a:r>
            <a:r>
              <a:rPr sz="1600" spc="-2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  <a:tabLst>
                <a:tab pos="654050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90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	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  <a:p>
            <a:pPr marL="36195">
              <a:lnSpc>
                <a:spcPct val="100000"/>
              </a:lnSpc>
              <a:spcBef>
                <a:spcPts val="850"/>
              </a:spcBef>
            </a:pP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-165" dirty="0">
                <a:latin typeface="Times New Roman"/>
                <a:cs typeface="Times New Roman"/>
              </a:rPr>
              <a:t> 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904875" y="3024344"/>
            <a:ext cx="10272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68020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-165" dirty="0">
                <a:latin typeface="Times New Roman"/>
                <a:cs typeface="Times New Roman"/>
              </a:rPr>
              <a:t> 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32208" y="3538994"/>
            <a:ext cx="26296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(c)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76259" y="3523815"/>
            <a:ext cx="1949824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0680">
              <a:lnSpc>
                <a:spcPts val="1580"/>
              </a:lnSpc>
              <a:tabLst>
                <a:tab pos="900430" algn="l"/>
              </a:tabLst>
            </a:pP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4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6</a:t>
            </a:r>
            <a:r>
              <a:rPr sz="1600" spc="-2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r>
              <a:rPr sz="1600" spc="-1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  <a:tabLst>
                <a:tab pos="654050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90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	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57628" y="3431915"/>
            <a:ext cx="10272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68020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-165" dirty="0">
                <a:latin typeface="Times New Roman"/>
                <a:cs typeface="Times New Roman"/>
              </a:rPr>
              <a:t> 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10357" y="3539043"/>
            <a:ext cx="27417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(d)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79973" y="3523816"/>
            <a:ext cx="8240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4</a:t>
            </a:r>
            <a:r>
              <a:rPr sz="1600" spc="-229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970346" y="3613709"/>
            <a:ext cx="3376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80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32119" y="3833725"/>
            <a:ext cx="76349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32164" y="4143557"/>
            <a:ext cx="27491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(a)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683596" y="4210584"/>
            <a:ext cx="388471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2994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108779" y="4128330"/>
            <a:ext cx="13073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24815" algn="l"/>
              </a:tabLst>
            </a:pP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2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306644" y="4210584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22453" y="0"/>
                </a:lnTo>
                <a:lnTo>
                  <a:pt x="101511" y="0"/>
                </a:lnTo>
                <a:lnTo>
                  <a:pt x="21259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698912" y="4218223"/>
            <a:ext cx="8621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27685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90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	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680280" y="4036429"/>
            <a:ext cx="87854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41655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-165" dirty="0">
                <a:latin typeface="Times New Roman"/>
                <a:cs typeface="Times New Roman"/>
              </a:rPr>
              <a:t> 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101075" y="4436300"/>
            <a:ext cx="2711076" cy="12567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characteristic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q</a:t>
            </a:r>
            <a:r>
              <a:rPr sz="1400" spc="-10" dirty="0">
                <a:latin typeface="Times New Roman"/>
                <a:cs typeface="Times New Roman"/>
              </a:rPr>
              <a:t>uation</a:t>
            </a:r>
            <a:r>
              <a:rPr sz="1400" spc="-5" dirty="0">
                <a:latin typeface="Times New Roman"/>
                <a:cs typeface="Times New Roman"/>
              </a:rPr>
              <a:t> is</a:t>
            </a:r>
            <a:endParaRPr sz="1400">
              <a:latin typeface="Times New Roman"/>
              <a:cs typeface="Times New Roman"/>
            </a:endParaRPr>
          </a:p>
          <a:p>
            <a:pPr marL="498475">
              <a:lnSpc>
                <a:spcPct val="100000"/>
              </a:lnSpc>
              <a:spcBef>
                <a:spcPts val="944"/>
              </a:spcBef>
            </a:pPr>
            <a:r>
              <a:rPr sz="1600" i="1" spc="90" dirty="0">
                <a:latin typeface="Times New Roman"/>
                <a:cs typeface="Times New Roman"/>
              </a:rPr>
              <a:t>D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D</a:t>
            </a:r>
            <a:r>
              <a:rPr sz="1600" i="1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488315">
              <a:lnSpc>
                <a:spcPct val="100000"/>
              </a:lnSpc>
              <a:spcBef>
                <a:spcPts val="675"/>
              </a:spcBef>
              <a:tabLst>
                <a:tab pos="2091689" algn="l"/>
              </a:tabLst>
            </a:pPr>
            <a:r>
              <a:rPr sz="1600" spc="75" dirty="0">
                <a:latin typeface="Times New Roman"/>
                <a:cs typeface="Times New Roman"/>
              </a:rPr>
              <a:t>(</a:t>
            </a:r>
            <a:r>
              <a:rPr sz="1600" i="1" spc="-15" dirty="0">
                <a:latin typeface="Times New Roman"/>
                <a:cs typeface="Times New Roman"/>
              </a:rPr>
              <a:t>D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Symbol"/>
                <a:cs typeface="Symbol"/>
              </a:rPr>
              <a:t></a:t>
            </a:r>
            <a:r>
              <a:rPr sz="1600" spc="-135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75" dirty="0">
                <a:latin typeface="Times New Roman"/>
                <a:cs typeface="Times New Roman"/>
              </a:rPr>
              <a:t>(</a:t>
            </a:r>
            <a:r>
              <a:rPr sz="1600" i="1" spc="-15" dirty="0">
                <a:latin typeface="Times New Roman"/>
                <a:cs typeface="Times New Roman"/>
              </a:rPr>
              <a:t>D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2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solution</a:t>
            </a:r>
            <a:r>
              <a:rPr sz="1400" spc="-5" dirty="0">
                <a:latin typeface="Times New Roman"/>
                <a:cs typeface="Times New Roman"/>
              </a:rPr>
              <a:t> 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995868" y="4863338"/>
            <a:ext cx="5065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240" dirty="0">
                <a:latin typeface="Times New Roman"/>
                <a:cs typeface="Times New Roman"/>
              </a:rPr>
              <a:t>r</a:t>
            </a:r>
            <a:r>
              <a:rPr sz="1350" baseline="-24691" dirty="0">
                <a:latin typeface="Times New Roman"/>
                <a:cs typeface="Times New Roman"/>
              </a:rPr>
              <a:t>1 </a:t>
            </a:r>
            <a:r>
              <a:rPr sz="1350" spc="22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0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687048" y="4863338"/>
            <a:ext cx="117362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25450" algn="l"/>
              </a:tabLst>
            </a:pPr>
            <a:r>
              <a:rPr sz="1400" spc="-10" dirty="0">
                <a:latin typeface="Times New Roman"/>
                <a:cs typeface="Times New Roman"/>
              </a:rPr>
              <a:t>and	</a:t>
            </a:r>
            <a:r>
              <a:rPr sz="1600" i="1" spc="-135" dirty="0">
                <a:latin typeface="Times New Roman"/>
                <a:cs typeface="Times New Roman"/>
              </a:rPr>
              <a:t>r</a:t>
            </a:r>
            <a:r>
              <a:rPr sz="1350" baseline="-24691" dirty="0">
                <a:latin typeface="Times New Roman"/>
                <a:cs typeface="Times New Roman"/>
              </a:rPr>
              <a:t>2 </a:t>
            </a:r>
            <a:r>
              <a:rPr sz="1350" spc="120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Symbol"/>
                <a:cs typeface="Symbol"/>
              </a:rPr>
              <a:t>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784465" y="5301182"/>
            <a:ext cx="1591235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10"/>
              </a:lnSpc>
            </a:pP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C</a:t>
            </a:r>
            <a:r>
              <a:rPr sz="1600" i="1" spc="-30" dirty="0">
                <a:latin typeface="Times New Roman"/>
                <a:cs typeface="Times New Roman"/>
              </a:rPr>
              <a:t> </a:t>
            </a:r>
            <a:r>
              <a:rPr sz="1600" i="1" spc="100" dirty="0">
                <a:latin typeface="Times New Roman"/>
                <a:cs typeface="Times New Roman"/>
              </a:rPr>
              <a:t>e</a:t>
            </a:r>
            <a:r>
              <a:rPr sz="1350" i="1" spc="-7" baseline="43209" dirty="0">
                <a:latin typeface="Times New Roman"/>
                <a:cs typeface="Times New Roman"/>
              </a:rPr>
              <a:t>x</a:t>
            </a:r>
            <a:r>
              <a:rPr sz="1350" i="1" baseline="43209" dirty="0">
                <a:latin typeface="Times New Roman"/>
                <a:cs typeface="Times New Roman"/>
              </a:rPr>
              <a:t> </a:t>
            </a:r>
            <a:r>
              <a:rPr sz="1350" i="1" spc="3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C</a:t>
            </a:r>
            <a:r>
              <a:rPr sz="1600" i="1" spc="135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spc="-7" baseline="43209" dirty="0">
                <a:latin typeface="Symbol"/>
                <a:cs typeface="Symbol"/>
              </a:rPr>
              <a:t>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spc="-179" baseline="43209" dirty="0">
                <a:latin typeface="Times New Roman"/>
                <a:cs typeface="Times New Roman"/>
              </a:rPr>
              <a:t> </a:t>
            </a:r>
            <a:r>
              <a:rPr sz="1350" i="1" spc="-7" baseline="43209" dirty="0">
                <a:latin typeface="Times New Roman"/>
                <a:cs typeface="Times New Roman"/>
              </a:rPr>
              <a:t>x</a:t>
            </a:r>
            <a:endParaRPr sz="1350" baseline="43209">
              <a:latin typeface="Times New Roman"/>
              <a:cs typeface="Times New Roman"/>
            </a:endParaRPr>
          </a:p>
          <a:p>
            <a:pPr marL="433705">
              <a:lnSpc>
                <a:spcPts val="670"/>
              </a:lnSpc>
              <a:tabLst>
                <a:tab pos="991235" algn="l"/>
              </a:tabLst>
            </a:pPr>
            <a:r>
              <a:rPr sz="900" spc="-5" dirty="0">
                <a:latin typeface="Times New Roman"/>
                <a:cs typeface="Times New Roman"/>
              </a:rPr>
              <a:t>1	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101600">
                <a:lnSpc>
                  <a:spcPct val="100000"/>
                </a:lnSpc>
              </a:pPr>
              <a:t>5</a:t>
            </a:fld>
            <a:endParaRPr dirty="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43324" y="752588"/>
          <a:ext cx="7611035" cy="16683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30282"/>
                <a:gridCol w="4380753"/>
              </a:tblGrid>
              <a:tr h="387290">
                <a:tc gridSpan="2">
                  <a:txBody>
                    <a:bodyPr/>
                    <a:lstStyle/>
                    <a:p>
                      <a:pPr marL="528955" algn="ctr">
                        <a:lnSpc>
                          <a:spcPts val="1460"/>
                        </a:lnSpc>
                        <a:tabLst>
                          <a:tab pos="1296035" algn="l"/>
                        </a:tabLst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i="1" spc="-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	dy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749425">
                        <a:lnSpc>
                          <a:spcPts val="1115"/>
                        </a:lnSpc>
                        <a:tabLst>
                          <a:tab pos="3363595" algn="l"/>
                          <a:tab pos="4014470" algn="l"/>
                        </a:tabLst>
                      </a:pPr>
                      <a:r>
                        <a:rPr sz="900" b="1" i="1" dirty="0">
                          <a:latin typeface="Times New Roman"/>
                          <a:cs typeface="Times New Roman"/>
                        </a:rPr>
                        <a:t>Solution</a:t>
                      </a:r>
                      <a:r>
                        <a:rPr sz="9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i="1" dirty="0">
                          <a:latin typeface="Times New Roman"/>
                          <a:cs typeface="Times New Roman"/>
                        </a:rPr>
                        <a:t>of	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2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a	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1000" i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46735" algn="ctr">
                        <a:lnSpc>
                          <a:spcPts val="1580"/>
                        </a:lnSpc>
                        <a:tabLst>
                          <a:tab pos="1299210" algn="l"/>
                        </a:tabLst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i="1" spc="9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2	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dx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69">
                      <a:solidFill>
                        <a:srgbClr val="000000"/>
                      </a:solidFill>
                      <a:prstDash val="solid"/>
                    </a:lnL>
                    <a:lnR w="39369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3423"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sz="900" b="1" i="1" dirty="0">
                          <a:latin typeface="Times New Roman"/>
                          <a:cs typeface="Times New Roman"/>
                        </a:rPr>
                        <a:t>Roots</a:t>
                      </a:r>
                      <a:r>
                        <a:rPr sz="900" b="1" i="1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-229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900" baseline="-24691" dirty="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900" spc="112" baseline="-2469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i="1" dirty="0"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sz="900" b="1" i="1" spc="-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-12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900" baseline="-24691" dirty="0">
                          <a:latin typeface="Times New Roman"/>
                          <a:cs typeface="Times New Roman"/>
                        </a:rPr>
                        <a:t>2</a:t>
                      </a:r>
                      <a:endParaRPr sz="900" baseline="-24691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69">
                      <a:solidFill>
                        <a:srgbClr val="000000"/>
                      </a:solidFill>
                      <a:prstDash val="solid"/>
                    </a:lnL>
                    <a:lnB w="1422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8044">
                        <a:lnSpc>
                          <a:spcPct val="100000"/>
                        </a:lnSpc>
                      </a:pPr>
                      <a:r>
                        <a:rPr sz="900" b="1" i="1" dirty="0">
                          <a:latin typeface="Times New Roman"/>
                          <a:cs typeface="Times New Roman"/>
                        </a:rPr>
                        <a:t>Solution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9369">
                      <a:solidFill>
                        <a:srgbClr val="000000"/>
                      </a:solidFill>
                      <a:prstDash val="solid"/>
                    </a:lnR>
                    <a:lnB w="1422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559"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Real</a:t>
                      </a:r>
                      <a:r>
                        <a:rPr sz="9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9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900" dirty="0">
                          <a:latin typeface="Times New Roman"/>
                          <a:cs typeface="Times New Roman"/>
                        </a:rPr>
                        <a:t>nequal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69">
                      <a:solidFill>
                        <a:srgbClr val="000000"/>
                      </a:solidFill>
                      <a:prstDash val="solid"/>
                    </a:lnL>
                    <a:lnT w="14223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98805">
                        <a:lnSpc>
                          <a:spcPts val="1510"/>
                        </a:lnSpc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7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i="1" baseline="5555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900" i="1" spc="-67" baseline="555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spc="22" baseline="51587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900" i="1" baseline="55555" dirty="0">
                          <a:latin typeface="Times New Roman"/>
                          <a:cs typeface="Times New Roman"/>
                        </a:rPr>
                        <a:t>x </a:t>
                      </a:r>
                      <a:r>
                        <a:rPr sz="900" i="1" spc="37" baseline="555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i="1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7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i="1" baseline="5555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900" i="1" spc="52" baseline="555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aseline="51587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700" spc="-157" baseline="51587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i="1" baseline="55555" dirty="0">
                          <a:latin typeface="Times New Roman"/>
                          <a:cs typeface="Times New Roman"/>
                        </a:rPr>
                        <a:t>x</a:t>
                      </a:r>
                      <a:endParaRPr sz="900" baseline="55555">
                        <a:latin typeface="Times New Roman"/>
                        <a:cs typeface="Times New Roman"/>
                      </a:endParaRPr>
                    </a:p>
                    <a:p>
                      <a:pPr marL="1020444">
                        <a:lnSpc>
                          <a:spcPts val="670"/>
                        </a:lnSpc>
                        <a:tabLst>
                          <a:tab pos="1687195" algn="l"/>
                        </a:tabLst>
                      </a:pPr>
                      <a:r>
                        <a:rPr sz="600" dirty="0">
                          <a:latin typeface="Times New Roman"/>
                          <a:cs typeface="Times New Roman"/>
                        </a:rPr>
                        <a:t>1 	2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9369">
                      <a:solidFill>
                        <a:srgbClr val="000000"/>
                      </a:solidFill>
                      <a:prstDash val="solid"/>
                    </a:lnR>
                    <a:lnT w="14223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64709"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Real and equal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69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1091565" algn="ctr">
                        <a:lnSpc>
                          <a:spcPts val="1510"/>
                        </a:lnSpc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i="1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i="1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C </a:t>
                      </a:r>
                      <a:r>
                        <a:rPr sz="1000" i="1" spc="-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i="1" spc="7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i="1" baseline="5555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900" i="1" spc="52" baseline="555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700" baseline="51587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700" spc="-157" baseline="51587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i="1" baseline="55555" dirty="0">
                          <a:latin typeface="Times New Roman"/>
                          <a:cs typeface="Times New Roman"/>
                        </a:rPr>
                        <a:t>x</a:t>
                      </a:r>
                      <a:endParaRPr sz="900" baseline="55555">
                        <a:latin typeface="Times New Roman"/>
                        <a:cs typeface="Times New Roman"/>
                      </a:endParaRPr>
                    </a:p>
                    <a:p>
                      <a:pPr marR="974725" algn="ctr">
                        <a:lnSpc>
                          <a:spcPts val="670"/>
                        </a:lnSpc>
                        <a:tabLst>
                          <a:tab pos="483234" algn="l"/>
                        </a:tabLst>
                      </a:pPr>
                      <a:r>
                        <a:rPr sz="600" dirty="0">
                          <a:latin typeface="Times New Roman"/>
                          <a:cs typeface="Times New Roman"/>
                        </a:rPr>
                        <a:t>1 	2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9369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02745"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sz="9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9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900" dirty="0">
                          <a:latin typeface="Times New Roman"/>
                          <a:cs typeface="Times New Roman"/>
                        </a:rPr>
                        <a:t>mplex</a:t>
                      </a:r>
                      <a:r>
                        <a:rPr sz="9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dirty="0">
                          <a:latin typeface="Times New Roman"/>
                          <a:cs typeface="Times New Roman"/>
                        </a:rPr>
                        <a:t>conjugate,</a:t>
                      </a:r>
                      <a:r>
                        <a:rPr sz="9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Symbol"/>
                          <a:cs typeface="Symbol"/>
                        </a:rPr>
                        <a:t></a:t>
                      </a:r>
                      <a:r>
                        <a:rPr sz="1100" i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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1100" i="1" dirty="0">
                          <a:latin typeface="Symbol"/>
                          <a:cs typeface="Symbol"/>
                        </a:rPr>
                        <a:t></a:t>
                      </a:r>
                      <a:endParaRPr sz="11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39369">
                      <a:solidFill>
                        <a:srgbClr val="000000"/>
                      </a:solidFill>
                      <a:prstDash val="solid"/>
                    </a:lnL>
                    <a:lnB w="3936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8170">
                        <a:lnSpc>
                          <a:spcPts val="1565"/>
                        </a:lnSpc>
                        <a:tabLst>
                          <a:tab pos="2089785" algn="l"/>
                          <a:tab pos="2350770" algn="l"/>
                        </a:tabLst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i="1" spc="7" baseline="40935" dirty="0">
                          <a:latin typeface="Symbol"/>
                          <a:cs typeface="Symbol"/>
                        </a:rPr>
                        <a:t></a:t>
                      </a:r>
                      <a:r>
                        <a:rPr sz="900" i="1" baseline="43209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900" i="1" spc="-37" baseline="432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C </a:t>
                      </a:r>
                      <a:r>
                        <a:rPr sz="1000" i="1" spc="-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cos</a:t>
                      </a:r>
                      <a:r>
                        <a:rPr sz="1000" spc="-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45" dirty="0">
                          <a:latin typeface="Symbol"/>
                          <a:cs typeface="Symbol"/>
                        </a:rPr>
                        <a:t>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x	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C </a:t>
                      </a:r>
                      <a:r>
                        <a:rPr sz="1000" i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sin</a:t>
                      </a:r>
                      <a:r>
                        <a:rPr sz="10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spc="45" dirty="0">
                          <a:latin typeface="Symbol"/>
                          <a:cs typeface="Symbol"/>
                        </a:rPr>
                        <a:t>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330325">
                        <a:lnSpc>
                          <a:spcPts val="665"/>
                        </a:lnSpc>
                        <a:tabLst>
                          <a:tab pos="2490470" algn="l"/>
                        </a:tabLst>
                      </a:pPr>
                      <a:r>
                        <a:rPr sz="600" dirty="0">
                          <a:latin typeface="Times New Roman"/>
                          <a:cs typeface="Times New Roman"/>
                        </a:rPr>
                        <a:t>1	2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9369">
                      <a:solidFill>
                        <a:srgbClr val="000000"/>
                      </a:solidFill>
                      <a:prstDash val="solid"/>
                    </a:lnR>
                    <a:lnB w="39369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2223" y="860513"/>
            <a:ext cx="28687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(b)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643255" y="927540"/>
            <a:ext cx="388471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2994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15118" y="927540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22466" y="0"/>
                </a:lnTo>
                <a:lnTo>
                  <a:pt x="101498" y="0"/>
                </a:lnTo>
                <a:lnTo>
                  <a:pt x="21259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658795" y="845299"/>
            <a:ext cx="186914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0680">
              <a:lnSpc>
                <a:spcPts val="1580"/>
              </a:lnSpc>
              <a:tabLst>
                <a:tab pos="899794" algn="l"/>
              </a:tabLst>
            </a:pP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4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4</a:t>
            </a:r>
            <a:r>
              <a:rPr sz="1600" spc="-2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  <a:tabLst>
                <a:tab pos="654050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80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	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39924" y="753385"/>
            <a:ext cx="10272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68655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-165" dirty="0">
                <a:latin typeface="Times New Roman"/>
                <a:cs typeface="Times New Roman"/>
              </a:rPr>
              <a:t> 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1075" y="1153265"/>
            <a:ext cx="2485465" cy="5770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characteristic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q</a:t>
            </a:r>
            <a:r>
              <a:rPr sz="1400" spc="-10" dirty="0">
                <a:latin typeface="Times New Roman"/>
                <a:cs typeface="Times New Roman"/>
              </a:rPr>
              <a:t>uation</a:t>
            </a:r>
            <a:r>
              <a:rPr sz="1400" spc="-5" dirty="0">
                <a:latin typeface="Times New Roman"/>
                <a:cs typeface="Times New Roman"/>
              </a:rPr>
              <a:t> is</a:t>
            </a:r>
            <a:endParaRPr sz="1400">
              <a:latin typeface="Times New Roman"/>
              <a:cs typeface="Times New Roman"/>
            </a:endParaRPr>
          </a:p>
          <a:p>
            <a:pPr marL="498475">
              <a:lnSpc>
                <a:spcPct val="100000"/>
              </a:lnSpc>
              <a:spcBef>
                <a:spcPts val="944"/>
              </a:spcBef>
            </a:pPr>
            <a:r>
              <a:rPr sz="1600" i="1" spc="90" dirty="0">
                <a:latin typeface="Times New Roman"/>
                <a:cs typeface="Times New Roman"/>
              </a:rPr>
              <a:t>D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65" dirty="0">
                <a:latin typeface="Times New Roman"/>
                <a:cs typeface="Times New Roman"/>
              </a:rPr>
              <a:t>4</a:t>
            </a:r>
            <a:r>
              <a:rPr sz="1600" i="1" spc="-15" dirty="0">
                <a:latin typeface="Times New Roman"/>
                <a:cs typeface="Times New Roman"/>
              </a:rPr>
              <a:t>D</a:t>
            </a:r>
            <a:r>
              <a:rPr sz="1600" i="1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4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1224" y="1585834"/>
            <a:ext cx="1742141" cy="589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8315">
              <a:lnSpc>
                <a:spcPct val="100000"/>
              </a:lnSpc>
            </a:pPr>
            <a:r>
              <a:rPr sz="1600" spc="75" dirty="0">
                <a:latin typeface="Times New Roman"/>
                <a:cs typeface="Times New Roman"/>
              </a:rPr>
              <a:t>(</a:t>
            </a:r>
            <a:r>
              <a:rPr sz="1600" i="1" spc="-15" dirty="0">
                <a:latin typeface="Times New Roman"/>
                <a:cs typeface="Times New Roman"/>
              </a:rPr>
              <a:t>D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2</a:t>
            </a:r>
            <a:r>
              <a:rPr sz="1600" spc="70" dirty="0">
                <a:latin typeface="Times New Roman"/>
                <a:cs typeface="Times New Roman"/>
              </a:rPr>
              <a:t>)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112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solution</a:t>
            </a:r>
            <a:r>
              <a:rPr sz="1400" spc="-5" dirty="0">
                <a:latin typeface="Times New Roman"/>
                <a:cs typeface="Times New Roman"/>
              </a:rPr>
              <a:t> 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75510" y="1596200"/>
            <a:ext cx="2652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85485" y="1596422"/>
            <a:ext cx="107128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r </a:t>
            </a:r>
            <a:r>
              <a:rPr sz="1600" i="1" spc="-11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r</a:t>
            </a:r>
            <a:r>
              <a:rPr sz="1600" i="1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Symbol"/>
                <a:cs typeface="Symbol"/>
              </a:rPr>
              <a:t>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44682" y="1677016"/>
            <a:ext cx="49530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0520" algn="l"/>
              </a:tabLst>
            </a:pPr>
            <a:r>
              <a:rPr sz="900" dirty="0">
                <a:latin typeface="Times New Roman"/>
                <a:cs typeface="Times New Roman"/>
              </a:rPr>
              <a:t>1	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39313" y="2034265"/>
            <a:ext cx="1687606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510"/>
              </a:lnSpc>
            </a:pP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-15" dirty="0">
                <a:latin typeface="Times New Roman"/>
                <a:cs typeface="Times New Roman"/>
              </a:rPr>
              <a:t>C</a:t>
            </a:r>
            <a:r>
              <a:rPr sz="1600" i="1" spc="7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C</a:t>
            </a:r>
            <a:r>
              <a:rPr sz="1600" i="1" dirty="0">
                <a:latin typeface="Times New Roman"/>
                <a:cs typeface="Times New Roman"/>
              </a:rPr>
              <a:t> </a:t>
            </a:r>
            <a:r>
              <a:rPr sz="1600" i="1" spc="-14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)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spc="-15" baseline="43209" dirty="0">
                <a:latin typeface="Symbol"/>
                <a:cs typeface="Symbol"/>
              </a:rPr>
              <a:t>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spc="-179" baseline="43209" dirty="0">
                <a:latin typeface="Times New Roman"/>
                <a:cs typeface="Times New Roman"/>
              </a:rPr>
              <a:t> </a:t>
            </a:r>
            <a:r>
              <a:rPr sz="1350" i="1" spc="-7" baseline="43209" dirty="0">
                <a:latin typeface="Times New Roman"/>
                <a:cs typeface="Times New Roman"/>
              </a:rPr>
              <a:t>x</a:t>
            </a:r>
            <a:endParaRPr sz="1350" baseline="43209">
              <a:latin typeface="Times New Roman"/>
              <a:cs typeface="Times New Roman"/>
            </a:endParaRPr>
          </a:p>
          <a:p>
            <a:pPr marL="114300" algn="ctr">
              <a:lnSpc>
                <a:spcPts val="670"/>
              </a:lnSpc>
              <a:tabLst>
                <a:tab pos="597535" algn="l"/>
              </a:tabLst>
            </a:pPr>
            <a:r>
              <a:rPr sz="900" spc="-5" dirty="0">
                <a:latin typeface="Times New Roman"/>
                <a:cs typeface="Times New Roman"/>
              </a:rPr>
              <a:t>1 	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2133" y="2592419"/>
            <a:ext cx="262218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(c)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19052" y="2659470"/>
            <a:ext cx="388471" cy="0"/>
          </a:xfrm>
          <a:custGeom>
            <a:avLst/>
            <a:gdLst/>
            <a:ahLst/>
            <a:cxnLst/>
            <a:rect l="l" t="t" r="r" b="b"/>
            <a:pathLst>
              <a:path w="330200">
                <a:moveTo>
                  <a:pt x="0" y="0"/>
                </a:moveTo>
                <a:lnTo>
                  <a:pt x="32994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390913" y="2659470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22466" y="0"/>
                </a:lnTo>
                <a:lnTo>
                  <a:pt x="101498" y="0"/>
                </a:lnTo>
                <a:lnTo>
                  <a:pt x="21259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634576" y="2577229"/>
            <a:ext cx="1865406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0680">
              <a:lnSpc>
                <a:spcPts val="1580"/>
              </a:lnSpc>
              <a:tabLst>
                <a:tab pos="899794" algn="l"/>
              </a:tabLst>
            </a:pP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4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6</a:t>
            </a:r>
            <a:r>
              <a:rPr sz="1600" spc="-2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  <a:tabLst>
                <a:tab pos="654050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80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	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15719" y="2485315"/>
            <a:ext cx="10272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68655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-165" dirty="0">
                <a:latin typeface="Times New Roman"/>
                <a:cs typeface="Times New Roman"/>
              </a:rPr>
              <a:t> 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758439" y="3415479"/>
            <a:ext cx="31376" cy="9366"/>
          </a:xfrm>
          <a:custGeom>
            <a:avLst/>
            <a:gdLst/>
            <a:ahLst/>
            <a:cxnLst/>
            <a:rect l="l" t="t" r="r" b="b"/>
            <a:pathLst>
              <a:path w="26669" h="14604">
                <a:moveTo>
                  <a:pt x="0" y="14478"/>
                </a:moveTo>
                <a:lnTo>
                  <a:pt x="2666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789817" y="3417434"/>
            <a:ext cx="47065" cy="48869"/>
          </a:xfrm>
          <a:custGeom>
            <a:avLst/>
            <a:gdLst/>
            <a:ahLst/>
            <a:cxnLst/>
            <a:rect l="l" t="t" r="r" b="b"/>
            <a:pathLst>
              <a:path w="40005" h="76200">
                <a:moveTo>
                  <a:pt x="0" y="0"/>
                </a:moveTo>
                <a:lnTo>
                  <a:pt x="39624" y="76200"/>
                </a:lnTo>
              </a:path>
            </a:pathLst>
          </a:custGeom>
          <a:ln w="126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40915" y="3327515"/>
            <a:ext cx="1019735" cy="138870"/>
          </a:xfrm>
          <a:custGeom>
            <a:avLst/>
            <a:gdLst/>
            <a:ahLst/>
            <a:cxnLst/>
            <a:rect l="l" t="t" r="r" b="b"/>
            <a:pathLst>
              <a:path w="866775" h="216535">
                <a:moveTo>
                  <a:pt x="0" y="216407"/>
                </a:moveTo>
                <a:lnTo>
                  <a:pt x="48768" y="0"/>
                </a:lnTo>
                <a:lnTo>
                  <a:pt x="86639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101090" y="2885195"/>
            <a:ext cx="2485465" cy="856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characteristic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q</a:t>
            </a:r>
            <a:r>
              <a:rPr sz="1400" spc="-10" dirty="0">
                <a:latin typeface="Times New Roman"/>
                <a:cs typeface="Times New Roman"/>
              </a:rPr>
              <a:t>uation</a:t>
            </a:r>
            <a:r>
              <a:rPr sz="1400" spc="-5" dirty="0">
                <a:latin typeface="Times New Roman"/>
                <a:cs typeface="Times New Roman"/>
              </a:rPr>
              <a:t> is</a:t>
            </a:r>
            <a:endParaRPr sz="1400">
              <a:latin typeface="Times New Roman"/>
              <a:cs typeface="Times New Roman"/>
            </a:endParaRPr>
          </a:p>
          <a:p>
            <a:pPr marR="328295" algn="r">
              <a:lnSpc>
                <a:spcPct val="100000"/>
              </a:lnSpc>
              <a:spcBef>
                <a:spcPts val="944"/>
              </a:spcBef>
            </a:pPr>
            <a:r>
              <a:rPr sz="1600" i="1" spc="90" dirty="0">
                <a:latin typeface="Times New Roman"/>
                <a:cs typeface="Times New Roman"/>
              </a:rPr>
              <a:t>D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65" dirty="0">
                <a:latin typeface="Times New Roman"/>
                <a:cs typeface="Times New Roman"/>
              </a:rPr>
              <a:t>4</a:t>
            </a:r>
            <a:r>
              <a:rPr sz="1600" i="1" spc="-15" dirty="0">
                <a:latin typeface="Times New Roman"/>
                <a:cs typeface="Times New Roman"/>
              </a:rPr>
              <a:t>D</a:t>
            </a:r>
            <a:r>
              <a:rPr sz="1600" i="1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6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R="362585" algn="r">
              <a:lnSpc>
                <a:spcPct val="100000"/>
              </a:lnSpc>
              <a:spcBef>
                <a:spcPts val="1070"/>
              </a:spcBef>
            </a:pPr>
            <a:r>
              <a:rPr sz="900" spc="-5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77822" y="3345543"/>
            <a:ext cx="1878106" cy="530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01370" algn="l"/>
              </a:tabLst>
            </a:pPr>
            <a:r>
              <a:rPr sz="2400" spc="-15" baseline="-34722" dirty="0">
                <a:latin typeface="Symbol"/>
                <a:cs typeface="Symbol"/>
              </a:rPr>
              <a:t></a:t>
            </a:r>
            <a:r>
              <a:rPr sz="2400" spc="104" baseline="-34722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Symbol"/>
                <a:cs typeface="Symbol"/>
              </a:rPr>
              <a:t></a:t>
            </a:r>
            <a:r>
              <a:rPr sz="1600" u="sng" spc="-60" dirty="0">
                <a:latin typeface="Times New Roman"/>
                <a:cs typeface="Times New Roman"/>
              </a:rPr>
              <a:t> </a:t>
            </a:r>
            <a:r>
              <a:rPr sz="1600" i="1" u="sng" spc="-10" dirty="0">
                <a:latin typeface="Times New Roman"/>
                <a:cs typeface="Times New Roman"/>
              </a:rPr>
              <a:t>B</a:t>
            </a:r>
            <a:r>
              <a:rPr sz="1600" i="1" u="sng" spc="-80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Symbol"/>
                <a:cs typeface="Symbol"/>
              </a:rPr>
              <a:t></a:t>
            </a:r>
            <a:r>
              <a:rPr sz="1600" u="sng" spc="-5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	</a:t>
            </a:r>
            <a:r>
              <a:rPr sz="1600" i="1" u="sng" spc="-10" dirty="0">
                <a:latin typeface="Times New Roman"/>
                <a:cs typeface="Times New Roman"/>
              </a:rPr>
              <a:t>B </a:t>
            </a:r>
            <a:r>
              <a:rPr sz="1600" i="1" u="sng" dirty="0">
                <a:latin typeface="Times New Roman"/>
                <a:cs typeface="Times New Roman"/>
              </a:rPr>
              <a:t> </a:t>
            </a:r>
            <a:r>
              <a:rPr sz="1600" i="1" u="sng" spc="-185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Symbol"/>
                <a:cs typeface="Symbol"/>
              </a:rPr>
              <a:t></a:t>
            </a:r>
            <a:r>
              <a:rPr sz="1600" u="sng" spc="-110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Times New Roman"/>
                <a:cs typeface="Times New Roman"/>
              </a:rPr>
              <a:t>4</a:t>
            </a:r>
            <a:r>
              <a:rPr sz="1600" u="sng" spc="-254" dirty="0">
                <a:latin typeface="Times New Roman"/>
                <a:cs typeface="Times New Roman"/>
              </a:rPr>
              <a:t> </a:t>
            </a:r>
            <a:r>
              <a:rPr sz="1600" i="1" u="sng" spc="-15" dirty="0">
                <a:latin typeface="Times New Roman"/>
                <a:cs typeface="Times New Roman"/>
              </a:rPr>
              <a:t>AC</a:t>
            </a:r>
            <a:endParaRPr sz="1600">
              <a:latin typeface="Times New Roman"/>
              <a:cs typeface="Times New Roman"/>
            </a:endParaRPr>
          </a:p>
          <a:p>
            <a:pPr marL="200660" algn="ctr">
              <a:lnSpc>
                <a:spcPct val="100000"/>
              </a:lnSpc>
              <a:spcBef>
                <a:spcPts val="305"/>
              </a:spcBef>
            </a:pP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25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64970" y="3428271"/>
            <a:ext cx="1232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24286" y="3506790"/>
            <a:ext cx="204694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30" dirty="0">
                <a:latin typeface="Times New Roman"/>
                <a:cs typeface="Times New Roman"/>
              </a:rPr>
              <a:t>1</a:t>
            </a:r>
            <a:r>
              <a:rPr sz="900" spc="55" dirty="0">
                <a:latin typeface="Times New Roman"/>
                <a:cs typeface="Times New Roman"/>
              </a:rPr>
              <a:t>,</a:t>
            </a:r>
            <a:r>
              <a:rPr sz="900" spc="-5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717202" y="3851883"/>
            <a:ext cx="32871" cy="9774"/>
          </a:xfrm>
          <a:custGeom>
            <a:avLst/>
            <a:gdLst/>
            <a:ahLst/>
            <a:cxnLst/>
            <a:rect l="l" t="t" r="r" b="b"/>
            <a:pathLst>
              <a:path w="27939" h="15239">
                <a:moveTo>
                  <a:pt x="0" y="15239"/>
                </a:moveTo>
                <a:lnTo>
                  <a:pt x="2743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49476" y="3853838"/>
            <a:ext cx="47065" cy="59865"/>
          </a:xfrm>
          <a:custGeom>
            <a:avLst/>
            <a:gdLst/>
            <a:ahLst/>
            <a:cxnLst/>
            <a:rect l="l" t="t" r="r" b="b"/>
            <a:pathLst>
              <a:path w="40005" h="93345">
                <a:moveTo>
                  <a:pt x="0" y="0"/>
                </a:moveTo>
                <a:lnTo>
                  <a:pt x="39623" y="92963"/>
                </a:lnTo>
              </a:path>
            </a:pathLst>
          </a:custGeom>
          <a:ln w="126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799678" y="3748280"/>
            <a:ext cx="1322294" cy="165341"/>
          </a:xfrm>
          <a:custGeom>
            <a:avLst/>
            <a:gdLst/>
            <a:ahLst/>
            <a:cxnLst/>
            <a:rect l="l" t="t" r="r" b="b"/>
            <a:pathLst>
              <a:path w="1123950" h="257810">
                <a:moveTo>
                  <a:pt x="0" y="257556"/>
                </a:moveTo>
                <a:lnTo>
                  <a:pt x="48768" y="0"/>
                </a:lnTo>
                <a:lnTo>
                  <a:pt x="112395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183803" y="3933006"/>
            <a:ext cx="1953559" cy="0"/>
          </a:xfrm>
          <a:custGeom>
            <a:avLst/>
            <a:gdLst/>
            <a:ahLst/>
            <a:cxnLst/>
            <a:rect l="l" t="t" r="r" b="b"/>
            <a:pathLst>
              <a:path w="1660525">
                <a:moveTo>
                  <a:pt x="0" y="0"/>
                </a:moveTo>
                <a:lnTo>
                  <a:pt x="166039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925209" y="3845040"/>
            <a:ext cx="32871" cy="9774"/>
          </a:xfrm>
          <a:custGeom>
            <a:avLst/>
            <a:gdLst/>
            <a:ahLst/>
            <a:cxnLst/>
            <a:rect l="l" t="t" r="r" b="b"/>
            <a:pathLst>
              <a:path w="27939" h="15239">
                <a:moveTo>
                  <a:pt x="0" y="15239"/>
                </a:moveTo>
                <a:lnTo>
                  <a:pt x="2743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957482" y="3846996"/>
            <a:ext cx="47065" cy="43575"/>
          </a:xfrm>
          <a:custGeom>
            <a:avLst/>
            <a:gdLst/>
            <a:ahLst/>
            <a:cxnLst/>
            <a:rect l="l" t="t" r="r" b="b"/>
            <a:pathLst>
              <a:path w="40004" h="67945">
                <a:moveTo>
                  <a:pt x="0" y="0"/>
                </a:moveTo>
                <a:lnTo>
                  <a:pt x="39624" y="67818"/>
                </a:lnTo>
              </a:path>
            </a:pathLst>
          </a:custGeom>
          <a:ln w="126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07685" y="3766362"/>
            <a:ext cx="745565" cy="124210"/>
          </a:xfrm>
          <a:custGeom>
            <a:avLst/>
            <a:gdLst/>
            <a:ahLst/>
            <a:cxnLst/>
            <a:rect l="l" t="t" r="r" b="b"/>
            <a:pathLst>
              <a:path w="633729" h="193675">
                <a:moveTo>
                  <a:pt x="0" y="193548"/>
                </a:moveTo>
                <a:lnTo>
                  <a:pt x="48767" y="0"/>
                </a:lnTo>
                <a:lnTo>
                  <a:pt x="63322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390913" y="3933006"/>
            <a:ext cx="1376082" cy="0"/>
          </a:xfrm>
          <a:custGeom>
            <a:avLst/>
            <a:gdLst/>
            <a:ahLst/>
            <a:cxnLst/>
            <a:rect l="l" t="t" r="r" b="b"/>
            <a:pathLst>
              <a:path w="1169670">
                <a:moveTo>
                  <a:pt x="0" y="0"/>
                </a:moveTo>
                <a:lnTo>
                  <a:pt x="116967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007982" y="3952967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387611" y="3769093"/>
            <a:ext cx="137608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65150" algn="l"/>
              </a:tabLst>
            </a:pPr>
            <a:r>
              <a:rPr sz="1600" dirty="0">
                <a:latin typeface="Symbol"/>
                <a:cs typeface="Symbol"/>
              </a:rPr>
              <a:t>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4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</a:t>
            </a:r>
            <a:r>
              <a:rPr sz="1600" dirty="0">
                <a:latin typeface="Times New Roman"/>
                <a:cs typeface="Times New Roman"/>
              </a:rPr>
              <a:t>	16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967303" y="3952967"/>
            <a:ext cx="3907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2</a:t>
            </a:r>
            <a:r>
              <a:rPr sz="1600" spc="-140" dirty="0">
                <a:latin typeface="Times New Roman"/>
                <a:cs typeface="Times New Roman"/>
              </a:rPr>
              <a:t>(</a:t>
            </a:r>
            <a:r>
              <a:rPr sz="1600" spc="-125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179424" y="3755457"/>
            <a:ext cx="19520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85470" algn="l"/>
              </a:tabLst>
            </a:pPr>
            <a:r>
              <a:rPr sz="1600" dirty="0">
                <a:latin typeface="Symbol"/>
                <a:cs typeface="Symbol"/>
              </a:rPr>
              <a:t>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4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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35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4</a:t>
            </a:r>
            <a:r>
              <a:rPr sz="1600" spc="80" dirty="0">
                <a:latin typeface="Times New Roman"/>
                <a:cs typeface="Times New Roman"/>
              </a:rPr>
              <a:t>)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4</a:t>
            </a:r>
            <a:r>
              <a:rPr sz="1600" spc="-135" dirty="0">
                <a:latin typeface="Times New Roman"/>
                <a:cs typeface="Times New Roman"/>
              </a:rPr>
              <a:t>(</a:t>
            </a:r>
            <a:r>
              <a:rPr sz="1600" spc="-130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5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6)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724122" y="3930864"/>
            <a:ext cx="205441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25" dirty="0">
                <a:latin typeface="Times New Roman"/>
                <a:cs typeface="Times New Roman"/>
              </a:rPr>
              <a:t>1</a:t>
            </a:r>
            <a:r>
              <a:rPr sz="900" spc="65" dirty="0">
                <a:latin typeface="Times New Roman"/>
                <a:cs typeface="Times New Roman"/>
              </a:rPr>
              <a:t>,</a:t>
            </a: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185934" y="3850249"/>
            <a:ext cx="1613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664955" y="3850249"/>
            <a:ext cx="47438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78130" algn="l"/>
              </a:tabLst>
            </a:pPr>
            <a:r>
              <a:rPr sz="1600" i="1" dirty="0">
                <a:latin typeface="Times New Roman"/>
                <a:cs typeface="Times New Roman"/>
              </a:rPr>
              <a:t>r	</a:t>
            </a:r>
            <a:r>
              <a:rPr sz="160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718098" y="4267272"/>
            <a:ext cx="31376" cy="9366"/>
          </a:xfrm>
          <a:custGeom>
            <a:avLst/>
            <a:gdLst/>
            <a:ahLst/>
            <a:cxnLst/>
            <a:rect l="l" t="t" r="r" b="b"/>
            <a:pathLst>
              <a:path w="26669" h="14604">
                <a:moveTo>
                  <a:pt x="0" y="14477"/>
                </a:moveTo>
                <a:lnTo>
                  <a:pt x="2667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749476" y="4269226"/>
            <a:ext cx="47065" cy="43168"/>
          </a:xfrm>
          <a:custGeom>
            <a:avLst/>
            <a:gdLst/>
            <a:ahLst/>
            <a:cxnLst/>
            <a:rect l="l" t="t" r="r" b="b"/>
            <a:pathLst>
              <a:path w="40005" h="67309">
                <a:moveTo>
                  <a:pt x="0" y="0"/>
                </a:moveTo>
                <a:lnTo>
                  <a:pt x="39623" y="67055"/>
                </a:lnTo>
              </a:path>
            </a:pathLst>
          </a:custGeom>
          <a:ln w="126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99678" y="4188104"/>
            <a:ext cx="357094" cy="124210"/>
          </a:xfrm>
          <a:custGeom>
            <a:avLst/>
            <a:gdLst/>
            <a:ahLst/>
            <a:cxnLst/>
            <a:rect l="l" t="t" r="r" b="b"/>
            <a:pathLst>
              <a:path w="303530" h="193675">
                <a:moveTo>
                  <a:pt x="0" y="193547"/>
                </a:moveTo>
                <a:lnTo>
                  <a:pt x="48768" y="0"/>
                </a:lnTo>
                <a:lnTo>
                  <a:pt x="30327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209826" y="4265806"/>
            <a:ext cx="31376" cy="9774"/>
          </a:xfrm>
          <a:custGeom>
            <a:avLst/>
            <a:gdLst/>
            <a:ahLst/>
            <a:cxnLst/>
            <a:rect l="l" t="t" r="r" b="b"/>
            <a:pathLst>
              <a:path w="26670" h="15240">
                <a:moveTo>
                  <a:pt x="0" y="15239"/>
                </a:moveTo>
                <a:lnTo>
                  <a:pt x="2667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241202" y="4267761"/>
            <a:ext cx="47065" cy="42761"/>
          </a:xfrm>
          <a:custGeom>
            <a:avLst/>
            <a:gdLst/>
            <a:ahLst/>
            <a:cxnLst/>
            <a:rect l="l" t="t" r="r" b="b"/>
            <a:pathLst>
              <a:path w="40004" h="66675">
                <a:moveTo>
                  <a:pt x="0" y="0"/>
                </a:moveTo>
                <a:lnTo>
                  <a:pt x="39624" y="66293"/>
                </a:lnTo>
              </a:path>
            </a:pathLst>
          </a:custGeom>
          <a:ln w="126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292300" y="4188104"/>
            <a:ext cx="195729" cy="122173"/>
          </a:xfrm>
          <a:custGeom>
            <a:avLst/>
            <a:gdLst/>
            <a:ahLst/>
            <a:cxnLst/>
            <a:rect l="l" t="t" r="r" b="b"/>
            <a:pathLst>
              <a:path w="166370" h="190500">
                <a:moveTo>
                  <a:pt x="0" y="190499"/>
                </a:moveTo>
                <a:lnTo>
                  <a:pt x="48768" y="0"/>
                </a:lnTo>
                <a:lnTo>
                  <a:pt x="16611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783541" y="4664092"/>
            <a:ext cx="32871" cy="9774"/>
          </a:xfrm>
          <a:custGeom>
            <a:avLst/>
            <a:gdLst/>
            <a:ahLst/>
            <a:cxnLst/>
            <a:rect l="l" t="t" r="r" b="b"/>
            <a:pathLst>
              <a:path w="27939" h="15240">
                <a:moveTo>
                  <a:pt x="0" y="15240"/>
                </a:moveTo>
                <a:lnTo>
                  <a:pt x="2743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815815" y="4666047"/>
            <a:ext cx="47065" cy="42761"/>
          </a:xfrm>
          <a:custGeom>
            <a:avLst/>
            <a:gdLst/>
            <a:ahLst/>
            <a:cxnLst/>
            <a:rect l="l" t="t" r="r" b="b"/>
            <a:pathLst>
              <a:path w="40005" h="66675">
                <a:moveTo>
                  <a:pt x="0" y="0"/>
                </a:moveTo>
                <a:lnTo>
                  <a:pt x="39624" y="66293"/>
                </a:lnTo>
              </a:path>
            </a:pathLst>
          </a:custGeom>
          <a:ln w="126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866017" y="4586878"/>
            <a:ext cx="195729" cy="121766"/>
          </a:xfrm>
          <a:custGeom>
            <a:avLst/>
            <a:gdLst/>
            <a:ahLst/>
            <a:cxnLst/>
            <a:rect l="l" t="t" r="r" b="b"/>
            <a:pathLst>
              <a:path w="166369" h="189865">
                <a:moveTo>
                  <a:pt x="0" y="189738"/>
                </a:moveTo>
                <a:lnTo>
                  <a:pt x="48768" y="0"/>
                </a:lnTo>
                <a:lnTo>
                  <a:pt x="16611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818530" y="4664092"/>
            <a:ext cx="31376" cy="9774"/>
          </a:xfrm>
          <a:custGeom>
            <a:avLst/>
            <a:gdLst/>
            <a:ahLst/>
            <a:cxnLst/>
            <a:rect l="l" t="t" r="r" b="b"/>
            <a:pathLst>
              <a:path w="26670" h="15240">
                <a:moveTo>
                  <a:pt x="0" y="15240"/>
                </a:moveTo>
                <a:lnTo>
                  <a:pt x="26670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849906" y="4666047"/>
            <a:ext cx="47065" cy="42761"/>
          </a:xfrm>
          <a:custGeom>
            <a:avLst/>
            <a:gdLst/>
            <a:ahLst/>
            <a:cxnLst/>
            <a:rect l="l" t="t" r="r" b="b"/>
            <a:pathLst>
              <a:path w="40004" h="66675">
                <a:moveTo>
                  <a:pt x="0" y="0"/>
                </a:moveTo>
                <a:lnTo>
                  <a:pt x="39624" y="66293"/>
                </a:lnTo>
              </a:path>
            </a:pathLst>
          </a:custGeom>
          <a:ln w="126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901004" y="4586878"/>
            <a:ext cx="195729" cy="121766"/>
          </a:xfrm>
          <a:custGeom>
            <a:avLst/>
            <a:gdLst/>
            <a:ahLst/>
            <a:cxnLst/>
            <a:rect l="l" t="t" r="r" b="b"/>
            <a:pathLst>
              <a:path w="166370" h="189865">
                <a:moveTo>
                  <a:pt x="0" y="189738"/>
                </a:moveTo>
                <a:lnTo>
                  <a:pt x="48768" y="0"/>
                </a:lnTo>
                <a:lnTo>
                  <a:pt x="166116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923689" y="4375199"/>
            <a:ext cx="2183653" cy="5822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3025" algn="ctr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35"/>
              </a:spcBef>
              <a:tabLst>
                <a:tab pos="421640" algn="l"/>
                <a:tab pos="758825" algn="l"/>
                <a:tab pos="1728470" algn="l"/>
              </a:tabLst>
            </a:pPr>
            <a:r>
              <a:rPr sz="1600" spc="-10" dirty="0">
                <a:latin typeface="Times New Roman"/>
                <a:cs typeface="Times New Roman"/>
              </a:rPr>
              <a:t>2	</a:t>
            </a: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spc="-20" dirty="0">
                <a:latin typeface="Times New Roman"/>
                <a:cs typeface="Times New Roman"/>
              </a:rPr>
              <a:t>	</a:t>
            </a:r>
            <a:r>
              <a:rPr sz="1600" i="1" spc="-235" dirty="0">
                <a:latin typeface="Times New Roman"/>
                <a:cs typeface="Times New Roman"/>
              </a:rPr>
              <a:t>r</a:t>
            </a:r>
            <a:r>
              <a:rPr sz="1350" spc="-7" baseline="-24691" dirty="0">
                <a:latin typeface="Times New Roman"/>
                <a:cs typeface="Times New Roman"/>
              </a:rPr>
              <a:t>1</a:t>
            </a:r>
            <a:r>
              <a:rPr sz="1350" baseline="-24691" dirty="0">
                <a:latin typeface="Times New Roman"/>
                <a:cs typeface="Times New Roman"/>
              </a:rPr>
              <a:t> </a:t>
            </a:r>
            <a:r>
              <a:rPr sz="1350" spc="15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Symbol"/>
                <a:cs typeface="Symbol"/>
              </a:rPr>
              <a:t>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1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85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j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977883" y="4191324"/>
            <a:ext cx="252132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60095" algn="l"/>
              </a:tabLst>
            </a:pP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104" baseline="-34722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Symbol"/>
                <a:cs typeface="Symbol"/>
              </a:rPr>
              <a:t></a:t>
            </a:r>
            <a:r>
              <a:rPr sz="1600" u="sng" spc="-105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4</a:t>
            </a:r>
            <a:r>
              <a:rPr sz="1600" u="sng" spc="-130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Symbol"/>
                <a:cs typeface="Symbol"/>
              </a:rPr>
              <a:t></a:t>
            </a:r>
            <a:r>
              <a:rPr sz="1600" u="sng" dirty="0">
                <a:latin typeface="Times New Roman"/>
                <a:cs typeface="Times New Roman"/>
              </a:rPr>
              <a:t> 	</a:t>
            </a:r>
            <a:r>
              <a:rPr sz="1600" u="sng" dirty="0">
                <a:latin typeface="Symbol"/>
                <a:cs typeface="Symbol"/>
              </a:rPr>
              <a:t></a:t>
            </a:r>
            <a:r>
              <a:rPr sz="1600" u="sng" spc="-180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8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104" baseline="-34722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Symbol"/>
                <a:cs typeface="Symbol"/>
              </a:rPr>
              <a:t></a:t>
            </a:r>
            <a:r>
              <a:rPr sz="1600" u="sng" spc="-105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4</a:t>
            </a:r>
            <a:r>
              <a:rPr sz="1600" u="sng" spc="-130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Symbol"/>
                <a:cs typeface="Symbol"/>
              </a:rPr>
              <a:t></a:t>
            </a:r>
            <a:r>
              <a:rPr sz="1600" u="sng" dirty="0">
                <a:latin typeface="Times New Roman"/>
                <a:cs typeface="Times New Roman"/>
              </a:rPr>
              <a:t> </a:t>
            </a:r>
            <a:r>
              <a:rPr sz="1600" u="sng" spc="-180" dirty="0">
                <a:latin typeface="Times New Roman"/>
                <a:cs typeface="Times New Roman"/>
              </a:rPr>
              <a:t> </a:t>
            </a:r>
            <a:r>
              <a:rPr sz="1600" i="1" u="sng" dirty="0">
                <a:latin typeface="Times New Roman"/>
                <a:cs typeface="Times New Roman"/>
              </a:rPr>
              <a:t>j</a:t>
            </a:r>
            <a:r>
              <a:rPr sz="1600" i="1" u="sng" spc="-295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2  </a:t>
            </a:r>
            <a:r>
              <a:rPr sz="1600" u="sng" spc="-95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606473" y="4375199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724212" y="4353102"/>
            <a:ext cx="204694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25" dirty="0">
                <a:latin typeface="Times New Roman"/>
                <a:cs typeface="Times New Roman"/>
              </a:rPr>
              <a:t>1</a:t>
            </a:r>
            <a:r>
              <a:rPr sz="900" spc="65" dirty="0">
                <a:latin typeface="Times New Roman"/>
                <a:cs typeface="Times New Roman"/>
              </a:rPr>
              <a:t>,</a:t>
            </a: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665090" y="4274561"/>
            <a:ext cx="1232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6891170" y="4664092"/>
            <a:ext cx="31376" cy="9774"/>
          </a:xfrm>
          <a:custGeom>
            <a:avLst/>
            <a:gdLst/>
            <a:ahLst/>
            <a:cxnLst/>
            <a:rect l="l" t="t" r="r" b="b"/>
            <a:pathLst>
              <a:path w="26670" h="15240">
                <a:moveTo>
                  <a:pt x="0" y="15240"/>
                </a:moveTo>
                <a:lnTo>
                  <a:pt x="26669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922546" y="4666047"/>
            <a:ext cx="47065" cy="42761"/>
          </a:xfrm>
          <a:custGeom>
            <a:avLst/>
            <a:gdLst/>
            <a:ahLst/>
            <a:cxnLst/>
            <a:rect l="l" t="t" r="r" b="b"/>
            <a:pathLst>
              <a:path w="40004" h="66675">
                <a:moveTo>
                  <a:pt x="0" y="0"/>
                </a:moveTo>
                <a:lnTo>
                  <a:pt x="39624" y="66293"/>
                </a:lnTo>
              </a:path>
            </a:pathLst>
          </a:custGeom>
          <a:ln w="126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972748" y="4586878"/>
            <a:ext cx="196476" cy="121766"/>
          </a:xfrm>
          <a:custGeom>
            <a:avLst/>
            <a:gdLst/>
            <a:ahLst/>
            <a:cxnLst/>
            <a:rect l="l" t="t" r="r" b="b"/>
            <a:pathLst>
              <a:path w="167004" h="189865">
                <a:moveTo>
                  <a:pt x="0" y="189738"/>
                </a:moveTo>
                <a:lnTo>
                  <a:pt x="48767" y="0"/>
                </a:lnTo>
                <a:lnTo>
                  <a:pt x="166877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010810" y="4933362"/>
            <a:ext cx="31376" cy="9774"/>
          </a:xfrm>
          <a:custGeom>
            <a:avLst/>
            <a:gdLst/>
            <a:ahLst/>
            <a:cxnLst/>
            <a:rect l="l" t="t" r="r" b="b"/>
            <a:pathLst>
              <a:path w="26670" h="15240">
                <a:moveTo>
                  <a:pt x="0" y="15239"/>
                </a:moveTo>
                <a:lnTo>
                  <a:pt x="2667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042186" y="4935805"/>
            <a:ext cx="47065" cy="42353"/>
          </a:xfrm>
          <a:custGeom>
            <a:avLst/>
            <a:gdLst/>
            <a:ahLst/>
            <a:cxnLst/>
            <a:rect l="l" t="t" r="r" b="b"/>
            <a:pathLst>
              <a:path w="40004" h="66040">
                <a:moveTo>
                  <a:pt x="0" y="0"/>
                </a:moveTo>
                <a:lnTo>
                  <a:pt x="39624" y="65531"/>
                </a:lnTo>
              </a:path>
            </a:pathLst>
          </a:custGeom>
          <a:ln w="126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092388" y="4856148"/>
            <a:ext cx="196476" cy="121766"/>
          </a:xfrm>
          <a:custGeom>
            <a:avLst/>
            <a:gdLst/>
            <a:ahLst/>
            <a:cxnLst/>
            <a:rect l="l" t="t" r="r" b="b"/>
            <a:pathLst>
              <a:path w="167004" h="189865">
                <a:moveTo>
                  <a:pt x="0" y="189737"/>
                </a:moveTo>
                <a:lnTo>
                  <a:pt x="48768" y="0"/>
                </a:lnTo>
                <a:lnTo>
                  <a:pt x="16687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1101135" y="4589737"/>
            <a:ext cx="1738406" cy="10054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91490">
              <a:lnSpc>
                <a:spcPct val="100000"/>
              </a:lnSpc>
            </a:pPr>
            <a:r>
              <a:rPr sz="1600" i="1" spc="-240" dirty="0">
                <a:latin typeface="Times New Roman"/>
                <a:cs typeface="Times New Roman"/>
              </a:rPr>
              <a:t>r</a:t>
            </a:r>
            <a:r>
              <a:rPr sz="1350" spc="-44" baseline="-24691" dirty="0">
                <a:latin typeface="Times New Roman"/>
                <a:cs typeface="Times New Roman"/>
              </a:rPr>
              <a:t>1</a:t>
            </a:r>
            <a:r>
              <a:rPr sz="1350" spc="82" baseline="-24691" dirty="0">
                <a:latin typeface="Times New Roman"/>
                <a:cs typeface="Times New Roman"/>
              </a:rPr>
              <a:t>,</a:t>
            </a:r>
            <a:r>
              <a:rPr sz="1350" spc="-7" baseline="-24691" dirty="0">
                <a:latin typeface="Times New Roman"/>
                <a:cs typeface="Times New Roman"/>
              </a:rPr>
              <a:t>2</a:t>
            </a:r>
            <a:r>
              <a:rPr sz="1350" baseline="-24691" dirty="0">
                <a:latin typeface="Times New Roman"/>
                <a:cs typeface="Times New Roman"/>
              </a:rPr>
              <a:t> </a:t>
            </a:r>
            <a:r>
              <a:rPr sz="1350" spc="112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Symbol"/>
                <a:cs typeface="Symbol"/>
              </a:rPr>
              <a:t>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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85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j</a:t>
            </a:r>
            <a:endParaRPr sz="1600">
              <a:latin typeface="Times New Roman"/>
              <a:cs typeface="Times New Roman"/>
            </a:endParaRPr>
          </a:p>
          <a:p>
            <a:pPr marL="485775">
              <a:lnSpc>
                <a:spcPct val="100000"/>
              </a:lnSpc>
              <a:spcBef>
                <a:spcPts val="1290"/>
              </a:spcBef>
              <a:tabLst>
                <a:tab pos="894715" algn="l"/>
              </a:tabLst>
            </a:pP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spc="-20" dirty="0">
                <a:latin typeface="Times New Roman"/>
                <a:cs typeface="Times New Roman"/>
              </a:rPr>
              <a:t>	</a:t>
            </a:r>
            <a:r>
              <a:rPr sz="1700" i="1" spc="-65" dirty="0">
                <a:latin typeface="Symbol"/>
                <a:cs typeface="Symbol"/>
              </a:rPr>
              <a:t></a:t>
            </a:r>
            <a:r>
              <a:rPr sz="1700" i="1" spc="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solution</a:t>
            </a:r>
            <a:r>
              <a:rPr sz="1400" spc="-5" dirty="0">
                <a:latin typeface="Times New Roman"/>
                <a:cs typeface="Times New Roman"/>
              </a:rPr>
              <a:t> 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381139" y="4589449"/>
            <a:ext cx="17989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24815" algn="l"/>
                <a:tab pos="1414145" algn="l"/>
              </a:tabLst>
            </a:pPr>
            <a:r>
              <a:rPr sz="1400" spc="-10" dirty="0">
                <a:latin typeface="Times New Roman"/>
                <a:cs typeface="Times New Roman"/>
              </a:rPr>
              <a:t>a</a:t>
            </a:r>
            <a:r>
              <a:rPr sz="1400" spc="-5" dirty="0">
                <a:latin typeface="Times New Roman"/>
                <a:cs typeface="Times New Roman"/>
              </a:rPr>
              <a:t>n</a:t>
            </a:r>
            <a:r>
              <a:rPr sz="1400" spc="-10" dirty="0">
                <a:latin typeface="Times New Roman"/>
                <a:cs typeface="Times New Roman"/>
              </a:rPr>
              <a:t>d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600" i="1" spc="-135" dirty="0">
                <a:latin typeface="Times New Roman"/>
                <a:cs typeface="Times New Roman"/>
              </a:rPr>
              <a:t>r</a:t>
            </a:r>
            <a:r>
              <a:rPr sz="1350" spc="-7" baseline="-24691" dirty="0">
                <a:latin typeface="Times New Roman"/>
                <a:cs typeface="Times New Roman"/>
              </a:rPr>
              <a:t>2</a:t>
            </a:r>
            <a:r>
              <a:rPr sz="1350" baseline="-24691" dirty="0">
                <a:latin typeface="Times New Roman"/>
                <a:cs typeface="Times New Roman"/>
              </a:rPr>
              <a:t> </a:t>
            </a:r>
            <a:r>
              <a:rPr sz="1350" spc="120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200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j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043756" y="4852849"/>
            <a:ext cx="1255806" cy="253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71805" algn="l"/>
                <a:tab pos="952500" algn="l"/>
              </a:tabLst>
            </a:pPr>
            <a:r>
              <a:rPr sz="1400" spc="-10" dirty="0">
                <a:latin typeface="Times New Roman"/>
                <a:cs typeface="Times New Roman"/>
              </a:rPr>
              <a:t>and	</a:t>
            </a:r>
            <a:r>
              <a:rPr sz="1650" i="1" spc="-40" dirty="0">
                <a:latin typeface="Symbol"/>
                <a:cs typeface="Symbol"/>
              </a:rPr>
              <a:t></a:t>
            </a:r>
            <a:r>
              <a:rPr sz="1650" i="1" spc="1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306643" y="5382960"/>
            <a:ext cx="32871" cy="9774"/>
          </a:xfrm>
          <a:custGeom>
            <a:avLst/>
            <a:gdLst/>
            <a:ahLst/>
            <a:cxnLst/>
            <a:rect l="l" t="t" r="r" b="b"/>
            <a:pathLst>
              <a:path w="27939" h="15240">
                <a:moveTo>
                  <a:pt x="0" y="15240"/>
                </a:moveTo>
                <a:lnTo>
                  <a:pt x="2743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338917" y="5385404"/>
            <a:ext cx="47065" cy="42353"/>
          </a:xfrm>
          <a:custGeom>
            <a:avLst/>
            <a:gdLst/>
            <a:ahLst/>
            <a:cxnLst/>
            <a:rect l="l" t="t" r="r" b="b"/>
            <a:pathLst>
              <a:path w="40004" h="66040">
                <a:moveTo>
                  <a:pt x="0" y="0"/>
                </a:moveTo>
                <a:lnTo>
                  <a:pt x="39624" y="65531"/>
                </a:lnTo>
              </a:path>
            </a:pathLst>
          </a:custGeom>
          <a:ln w="126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389120" y="5305746"/>
            <a:ext cx="195729" cy="121766"/>
          </a:xfrm>
          <a:custGeom>
            <a:avLst/>
            <a:gdLst/>
            <a:ahLst/>
            <a:cxnLst/>
            <a:rect l="l" t="t" r="r" b="b"/>
            <a:pathLst>
              <a:path w="166370" h="189865">
                <a:moveTo>
                  <a:pt x="0" y="189738"/>
                </a:moveTo>
                <a:lnTo>
                  <a:pt x="48768" y="0"/>
                </a:lnTo>
                <a:lnTo>
                  <a:pt x="16611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798370" y="5382960"/>
            <a:ext cx="32871" cy="9774"/>
          </a:xfrm>
          <a:custGeom>
            <a:avLst/>
            <a:gdLst/>
            <a:ahLst/>
            <a:cxnLst/>
            <a:rect l="l" t="t" r="r" b="b"/>
            <a:pathLst>
              <a:path w="27939" h="15240">
                <a:moveTo>
                  <a:pt x="0" y="15240"/>
                </a:moveTo>
                <a:lnTo>
                  <a:pt x="2743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830644" y="5385404"/>
            <a:ext cx="47065" cy="42353"/>
          </a:xfrm>
          <a:custGeom>
            <a:avLst/>
            <a:gdLst/>
            <a:ahLst/>
            <a:cxnLst/>
            <a:rect l="l" t="t" r="r" b="b"/>
            <a:pathLst>
              <a:path w="40004" h="66040">
                <a:moveTo>
                  <a:pt x="0" y="0"/>
                </a:moveTo>
                <a:lnTo>
                  <a:pt x="39624" y="65531"/>
                </a:lnTo>
              </a:path>
            </a:pathLst>
          </a:custGeom>
          <a:ln w="126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880847" y="5305746"/>
            <a:ext cx="195729" cy="121766"/>
          </a:xfrm>
          <a:custGeom>
            <a:avLst/>
            <a:gdLst/>
            <a:ahLst/>
            <a:cxnLst/>
            <a:rect l="l" t="t" r="r" b="b"/>
            <a:pathLst>
              <a:path w="166370" h="189865">
                <a:moveTo>
                  <a:pt x="0" y="189738"/>
                </a:moveTo>
                <a:lnTo>
                  <a:pt x="48767" y="0"/>
                </a:lnTo>
                <a:lnTo>
                  <a:pt x="16611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446837" y="5308585"/>
            <a:ext cx="184374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8935" algn="l"/>
                <a:tab pos="631190" algn="l"/>
                <a:tab pos="1280160" algn="l"/>
              </a:tabLst>
            </a:pPr>
            <a:r>
              <a:rPr sz="1600" spc="55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spc="10" dirty="0">
                <a:latin typeface="Times New Roman"/>
                <a:cs typeface="Times New Roman"/>
              </a:rPr>
              <a:t>C</a:t>
            </a:r>
            <a:r>
              <a:rPr sz="1350" spc="-7" baseline="-24691" dirty="0">
                <a:latin typeface="Times New Roman"/>
                <a:cs typeface="Times New Roman"/>
              </a:rPr>
              <a:t>2</a:t>
            </a:r>
            <a:r>
              <a:rPr sz="1350" spc="165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sin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55" dirty="0">
                <a:latin typeface="Times New Roman"/>
                <a:cs typeface="Times New Roman"/>
              </a:rPr>
              <a:t>2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879807" y="5308585"/>
            <a:ext cx="140148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21030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e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spc="-25" dirty="0">
                <a:latin typeface="Times New Roman"/>
                <a:cs typeface="Times New Roman"/>
              </a:rPr>
              <a:t>(</a:t>
            </a:r>
            <a:r>
              <a:rPr sz="1600" i="1" spc="-90" dirty="0">
                <a:latin typeface="Times New Roman"/>
                <a:cs typeface="Times New Roman"/>
              </a:rPr>
              <a:t>C</a:t>
            </a:r>
            <a:r>
              <a:rPr sz="1350" spc="-7" baseline="-24691" dirty="0">
                <a:latin typeface="Times New Roman"/>
                <a:cs typeface="Times New Roman"/>
              </a:rPr>
              <a:t>1</a:t>
            </a:r>
            <a:r>
              <a:rPr sz="1350" spc="89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348616" y="5296630"/>
            <a:ext cx="246529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Symbol"/>
                <a:cs typeface="Symbol"/>
              </a:rPr>
              <a:t></a:t>
            </a:r>
            <a:r>
              <a:rPr sz="900" spc="-5" dirty="0">
                <a:latin typeface="Times New Roman"/>
                <a:cs typeface="Times New Roman"/>
              </a:rPr>
              <a:t>2</a:t>
            </a:r>
            <a:r>
              <a:rPr sz="900" spc="-120" dirty="0">
                <a:latin typeface="Times New Roman"/>
                <a:cs typeface="Times New Roman"/>
              </a:rPr>
              <a:t> </a:t>
            </a:r>
            <a:r>
              <a:rPr sz="900" i="1" spc="-5" dirty="0">
                <a:latin typeface="Times New Roman"/>
                <a:cs typeface="Times New Roman"/>
              </a:rPr>
              <a:t>x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77" name="object 77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101600">
                <a:lnSpc>
                  <a:spcPct val="100000"/>
                </a:lnSpc>
              </a:pPr>
              <a:t>6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970</Words>
  <Application>Microsoft Office PowerPoint</Application>
  <PresentationFormat>On-screen Show (4:3)</PresentationFormat>
  <Paragraphs>248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Matrix</dc:creator>
  <cp:lastModifiedBy>Matrix</cp:lastModifiedBy>
  <cp:revision>1</cp:revision>
  <dcterms:created xsi:type="dcterms:W3CDTF">2018-11-14T06:26:36Z</dcterms:created>
  <dcterms:modified xsi:type="dcterms:W3CDTF">2018-11-14T06:26:51Z</dcterms:modified>
</cp:coreProperties>
</file>